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5143500" cx="9144000"/>
  <p:notesSz cx="6858000" cy="9144000"/>
  <p:embeddedFontLst>
    <p:embeddedFont>
      <p:font typeface="Montserrat"/>
      <p:regular r:id="rId79"/>
      <p:bold r:id="rId80"/>
      <p:italic r:id="rId81"/>
      <p:boldItalic r:id="rId82"/>
    </p:embeddedFont>
    <p:embeddedFont>
      <p:font typeface="Montserrat Medium"/>
      <p:regular r:id="rId83"/>
      <p:bold r:id="rId84"/>
      <p:italic r:id="rId85"/>
      <p:boldItalic r:id="rId86"/>
    </p:embeddedFont>
    <p:embeddedFont>
      <p:font typeface="Montserrat ExtraLight"/>
      <p:regular r:id="rId87"/>
      <p:bold r:id="rId88"/>
      <p:italic r:id="rId89"/>
      <p:boldItalic r:id="rId90"/>
    </p:embeddedFont>
    <p:embeddedFont>
      <p:font typeface="Montserrat ExtraBold"/>
      <p:bold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MontserratMedium-bold.fntdata"/><Relationship Id="rId83" Type="http://schemas.openxmlformats.org/officeDocument/2006/relationships/font" Target="fonts/MontserratMedium-regular.fntdata"/><Relationship Id="rId42" Type="http://schemas.openxmlformats.org/officeDocument/2006/relationships/slide" Target="slides/slide37.xml"/><Relationship Id="rId86" Type="http://schemas.openxmlformats.org/officeDocument/2006/relationships/font" Target="fonts/MontserratMedium-boldItalic.fntdata"/><Relationship Id="rId41" Type="http://schemas.openxmlformats.org/officeDocument/2006/relationships/slide" Target="slides/slide36.xml"/><Relationship Id="rId85" Type="http://schemas.openxmlformats.org/officeDocument/2006/relationships/font" Target="fonts/MontserratMedium-italic.fntdata"/><Relationship Id="rId44" Type="http://schemas.openxmlformats.org/officeDocument/2006/relationships/slide" Target="slides/slide39.xml"/><Relationship Id="rId88" Type="http://schemas.openxmlformats.org/officeDocument/2006/relationships/font" Target="fonts/MontserratExtraLight-bold.fntdata"/><Relationship Id="rId43" Type="http://schemas.openxmlformats.org/officeDocument/2006/relationships/slide" Target="slides/slide38.xml"/><Relationship Id="rId87" Type="http://schemas.openxmlformats.org/officeDocument/2006/relationships/font" Target="fonts/MontserratExtraLight-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MontserratExtraLight-italic.fntdata"/><Relationship Id="rId80" Type="http://schemas.openxmlformats.org/officeDocument/2006/relationships/font" Target="fonts/Montserrat-bold.fntdata"/><Relationship Id="rId82" Type="http://schemas.openxmlformats.org/officeDocument/2006/relationships/font" Target="fonts/Montserrat-boldItalic.fntdata"/><Relationship Id="rId81"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Montserrat-regular.fntdata"/><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MontserratExtraBold-bold.fntdata"/><Relationship Id="rId90" Type="http://schemas.openxmlformats.org/officeDocument/2006/relationships/font" Target="fonts/MontserratExtraLight-boldItalic.fntdata"/><Relationship Id="rId92" Type="http://schemas.openxmlformats.org/officeDocument/2006/relationships/font" Target="fonts/MontserratExtraBold-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463aff037_1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2463aff037_1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4c09acb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24c09acb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49434eb01_1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249434eb01_1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249434eb01_1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249434eb01_1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4c09acb4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4c09acb4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4c09acb4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24c09acb4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4c09acb4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4c09acb4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4c09acb4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4c09acb4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4c09acb4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4c09acb4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4c09acb4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4c09acb4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24c09acb4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24c09acb4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249434eb01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249434eb01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4c09acb42_0_3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24c09acb4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24c09acb4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24c09acb4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4c09acb4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4c09acb4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4c09acb4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24c09acb4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49434eb01_1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49434eb01_1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49434eb01_1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249434eb01_1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4c09acb42_0_6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24c09acb4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4c09acb42_0_6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4c09acb4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24c09acb42_0_6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24c09acb4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24c09acb42_0_7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24c09acb4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463aff037_1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463aff037_1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24c09acb42_0_7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24c09acb4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4c09acb42_0_8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24c09acb4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4c09acb42_0_8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24c09acb4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4c09acb42_0_9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24c09acb4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4c09acb42_0_9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24c09acb4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24c09acb42_0_9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24c09acb4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4c09acb42_0_9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24c09acb4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24c09acb42_0_10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24c09acb4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24c09acb42_0_10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24c09acb4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24c09acb42_0_11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24c09acb42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49434eb01_1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49434eb01_1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49434eb01_1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49434eb01_1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24c09acb42_0_12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24c09acb4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4c09acb42_0_13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24c09acb4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24c09acb42_0_13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24c09acb4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4c09acb42_1_4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24c09acb42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249434eb01_1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249434eb01_1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24c09acb42_0_13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24c09acb4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24c09acb42_0_14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24c09acb42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24c09acb42_0_13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24c09acb4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24c09acb42_0_31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24c09acb42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49434eb01_1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49434eb01_1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24c09acb42_0_51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24c09acb42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24c09acb42_0_51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24c09acb42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24c09acb42_0_52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24c09acb42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4c09acb42_0_32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24c09acb42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24c09acb42_0_31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24c09acb42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24c09acb42_0_33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24c09acb42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24c09acb42_0_33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24c09acb42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249434eb01_1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249434eb01_1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24c09acb42_0_51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24c09acb42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24c09acb42_0_33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24c09acb42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49434eb01_1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49434eb01_1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24c09acb42_0_51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24c09acb42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24c09acb4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24c09acb4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24c09acb42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24c09acb42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24c09acb42_1_8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24c09acb42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24c09acb42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24c09acb42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24c09acb42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24c09acb42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24c09acb42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24c09acb42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24c09acb42_1_5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24c09acb42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24c09acb42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24c09acb42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24c09acb42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24c09acb42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49434eb01_1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49434eb01_1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24c09acb42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24c09acb42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24c09acb42_0_59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24c09acb42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24c09acb42_0_60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24c09acb42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249434eb01_1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249434eb01_1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49434eb01_1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249434eb01_1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49434eb01_1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49434eb01_1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804444" y="176912"/>
            <a:ext cx="6863893" cy="2595417"/>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5463918" y="289592"/>
            <a:ext cx="8378818" cy="316824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3.xml"/><Relationship Id="rId3" Type="http://schemas.openxmlformats.org/officeDocument/2006/relationships/image" Target="../media/image77.png"/><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4.xml"/><Relationship Id="rId3"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 Id="rId3" Type="http://schemas.openxmlformats.org/officeDocument/2006/relationships/image" Target="../media/image75.png"/><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7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8.xml"/><Relationship Id="rId3" Type="http://schemas.openxmlformats.org/officeDocument/2006/relationships/image" Target="../media/image31.png"/><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hyperlink" Target="https://www.mongodb.com/docs/realm/schemas/types/#std-label-schema-typ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81.png"/><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180125"/>
            <a:ext cx="4792200" cy="179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H</a:t>
            </a:r>
            <a:r>
              <a:rPr lang="en"/>
              <a:t>OSTEL </a:t>
            </a:r>
            <a:r>
              <a:rPr lang="en">
                <a:solidFill>
                  <a:schemeClr val="accent1"/>
                </a:solidFill>
              </a:rPr>
              <a:t>M</a:t>
            </a:r>
            <a:r>
              <a:rPr lang="en"/>
              <a:t>ANAGEMENT </a:t>
            </a:r>
            <a:r>
              <a:rPr lang="en">
                <a:solidFill>
                  <a:schemeClr val="accent1"/>
                </a:solidFill>
              </a:rPr>
              <a:t>S</a:t>
            </a:r>
            <a:r>
              <a:rPr lang="en"/>
              <a:t>YSTEM</a:t>
            </a:r>
            <a:endParaRPr/>
          </a:p>
          <a:p>
            <a:pPr indent="0" lvl="0" marL="0" rtl="0" algn="ctr">
              <a:spcBef>
                <a:spcPts val="0"/>
              </a:spcBef>
              <a:spcAft>
                <a:spcPts val="0"/>
              </a:spcAft>
              <a:buNone/>
            </a:pPr>
            <a:r>
              <a:rPr lang="en">
                <a:solidFill>
                  <a:schemeClr val="accent1"/>
                </a:solidFill>
              </a:rPr>
              <a:t>(HMS)</a:t>
            </a:r>
            <a:endParaRPr>
              <a:solidFill>
                <a:schemeClr val="accent1"/>
              </a:solidFill>
            </a:endParaRPr>
          </a:p>
        </p:txBody>
      </p:sp>
      <p:sp>
        <p:nvSpPr>
          <p:cNvPr id="159" name="Google Shape;159;p36"/>
          <p:cNvSpPr txBox="1"/>
          <p:nvPr/>
        </p:nvSpPr>
        <p:spPr>
          <a:xfrm>
            <a:off x="5819125" y="3990800"/>
            <a:ext cx="3195300" cy="9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AB40"/>
                </a:solidFill>
                <a:latin typeface="Montserrat"/>
                <a:ea typeface="Montserrat"/>
                <a:cs typeface="Montserrat"/>
                <a:sym typeface="Montserrat"/>
              </a:rPr>
              <a:t>By -	Omang Rawat	         (1901126)</a:t>
            </a:r>
            <a:endParaRPr>
              <a:solidFill>
                <a:srgbClr val="FFAB40"/>
              </a:solidFill>
              <a:latin typeface="Montserrat"/>
              <a:ea typeface="Montserrat"/>
              <a:cs typeface="Montserrat"/>
              <a:sym typeface="Montserrat"/>
            </a:endParaRPr>
          </a:p>
          <a:p>
            <a:pPr indent="457200" lvl="0" marL="0" rtl="0" algn="l">
              <a:spcBef>
                <a:spcPts val="0"/>
              </a:spcBef>
              <a:spcAft>
                <a:spcPts val="0"/>
              </a:spcAft>
              <a:buNone/>
            </a:pPr>
            <a:r>
              <a:rPr lang="en">
                <a:solidFill>
                  <a:srgbClr val="FFAB40"/>
                </a:solidFill>
                <a:latin typeface="Montserrat"/>
                <a:ea typeface="Montserrat"/>
                <a:cs typeface="Montserrat"/>
                <a:sym typeface="Montserrat"/>
              </a:rPr>
              <a:t>Rahul Soni                  (1901154)</a:t>
            </a:r>
            <a:endParaRPr>
              <a:solidFill>
                <a:srgbClr val="FFAB40"/>
              </a:solidFill>
              <a:latin typeface="Montserrat"/>
              <a:ea typeface="Montserrat"/>
              <a:cs typeface="Montserrat"/>
              <a:sym typeface="Montserrat"/>
            </a:endParaRPr>
          </a:p>
          <a:p>
            <a:pPr indent="457200" lvl="0" marL="0" rtl="0" algn="l">
              <a:spcBef>
                <a:spcPts val="0"/>
              </a:spcBef>
              <a:spcAft>
                <a:spcPts val="0"/>
              </a:spcAft>
              <a:buNone/>
            </a:pPr>
            <a:r>
              <a:rPr lang="en">
                <a:solidFill>
                  <a:srgbClr val="FFAB40"/>
                </a:solidFill>
                <a:latin typeface="Montserrat"/>
                <a:ea typeface="Montserrat"/>
                <a:cs typeface="Montserrat"/>
                <a:sym typeface="Montserrat"/>
              </a:rPr>
              <a:t>Vaibhav Kesarwani   (1901212)</a:t>
            </a:r>
            <a:endParaRPr>
              <a:solidFill>
                <a:srgbClr val="FFAB40"/>
              </a:solidFill>
              <a:latin typeface="Montserrat"/>
              <a:ea typeface="Montserrat"/>
              <a:cs typeface="Montserrat"/>
              <a:sym typeface="Montserrat"/>
            </a:endParaRPr>
          </a:p>
          <a:p>
            <a:pPr indent="457200" lvl="0" marL="0" rtl="0" algn="l">
              <a:spcBef>
                <a:spcPts val="0"/>
              </a:spcBef>
              <a:spcAft>
                <a:spcPts val="0"/>
              </a:spcAft>
              <a:buNone/>
            </a:pPr>
            <a:r>
              <a:rPr lang="en">
                <a:solidFill>
                  <a:srgbClr val="FFAB40"/>
                </a:solidFill>
                <a:latin typeface="Montserrat"/>
                <a:ea typeface="Montserrat"/>
                <a:cs typeface="Montserrat"/>
                <a:sym typeface="Montserrat"/>
              </a:rPr>
              <a:t>Vishesh Sharma        (1901217)</a:t>
            </a:r>
            <a:endParaRPr>
              <a:solidFill>
                <a:srgbClr val="FFAB40"/>
              </a:solidFill>
              <a:latin typeface="Montserrat"/>
              <a:ea typeface="Montserrat"/>
              <a:cs typeface="Montserrat"/>
              <a:sym typeface="Montserrat"/>
            </a:endParaRPr>
          </a:p>
        </p:txBody>
      </p:sp>
      <p:sp>
        <p:nvSpPr>
          <p:cNvPr id="160" name="Google Shape;160;p36"/>
          <p:cNvSpPr txBox="1"/>
          <p:nvPr/>
        </p:nvSpPr>
        <p:spPr>
          <a:xfrm>
            <a:off x="2281900" y="3157425"/>
            <a:ext cx="4751700" cy="464700"/>
          </a:xfrm>
          <a:prstGeom prst="rect">
            <a:avLst/>
          </a:prstGeom>
          <a:noFill/>
          <a:ln>
            <a:noFill/>
          </a:ln>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Montserrat ExtraLight"/>
                <a:ea typeface="Montserrat ExtraLight"/>
                <a:cs typeface="Montserrat ExtraLight"/>
                <a:sym typeface="Montserrat ExtraLight"/>
              </a:rPr>
              <a:t>Software Engineering </a:t>
            </a:r>
            <a:r>
              <a:rPr lang="en" sz="2200">
                <a:solidFill>
                  <a:srgbClr val="FFFFFF"/>
                </a:solidFill>
                <a:latin typeface="Montserrat ExtraLight"/>
                <a:ea typeface="Montserrat ExtraLight"/>
                <a:cs typeface="Montserrat ExtraLight"/>
                <a:sym typeface="Montserrat ExtraLight"/>
              </a:rPr>
              <a:t> Project</a:t>
            </a:r>
            <a:endParaRPr sz="2200">
              <a:solidFill>
                <a:srgbClr val="FFFFFF"/>
              </a:solidFill>
              <a:latin typeface="Montserrat ExtraLight"/>
              <a:ea typeface="Montserrat ExtraLight"/>
              <a:cs typeface="Montserrat ExtraLight"/>
              <a:sym typeface="Montserrat ExtraLight"/>
            </a:endParaRPr>
          </a:p>
        </p:txBody>
      </p:sp>
      <p:cxnSp>
        <p:nvCxnSpPr>
          <p:cNvPr id="161" name="Google Shape;161;p36"/>
          <p:cNvCxnSpPr/>
          <p:nvPr/>
        </p:nvCxnSpPr>
        <p:spPr>
          <a:xfrm flipH="1" rot="10800000">
            <a:off x="2666650" y="3050122"/>
            <a:ext cx="3972000" cy="10200"/>
          </a:xfrm>
          <a:prstGeom prst="straightConnector1">
            <a:avLst/>
          </a:prstGeom>
          <a:noFill/>
          <a:ln cap="flat" cmpd="sng" w="9525">
            <a:solidFill>
              <a:srgbClr val="FFAB40"/>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5"/>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9" name="Google Shape;219;p45"/>
          <p:cNvPicPr preferRelativeResize="0"/>
          <p:nvPr/>
        </p:nvPicPr>
        <p:blipFill>
          <a:blip r:embed="rId3">
            <a:alphaModFix/>
          </a:blip>
          <a:stretch>
            <a:fillRect/>
          </a:stretch>
        </p:blipFill>
        <p:spPr>
          <a:xfrm>
            <a:off x="483376" y="675824"/>
            <a:ext cx="8375201" cy="3825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STUDENT INTERFACE</a:t>
            </a:r>
            <a:endParaRPr/>
          </a:p>
        </p:txBody>
      </p:sp>
      <p:sp>
        <p:nvSpPr>
          <p:cNvPr id="225" name="Google Shape;225;p46"/>
          <p:cNvSpPr txBox="1"/>
          <p:nvPr>
            <p:ph idx="1" type="body"/>
          </p:nvPr>
        </p:nvSpPr>
        <p:spPr>
          <a:xfrm>
            <a:off x="938500" y="1307000"/>
            <a:ext cx="6849300" cy="34158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b="1" lang="en" sz="1700"/>
              <a:t>Home Page</a:t>
            </a:r>
            <a:endParaRPr b="1" sz="1700"/>
          </a:p>
          <a:p>
            <a:pPr indent="0" lvl="0" marL="457200" rtl="0" algn="l">
              <a:lnSpc>
                <a:spcPct val="115000"/>
              </a:lnSpc>
              <a:spcBef>
                <a:spcPts val="0"/>
              </a:spcBef>
              <a:spcAft>
                <a:spcPts val="0"/>
              </a:spcAft>
              <a:buNone/>
            </a:pPr>
            <a:r>
              <a:t/>
            </a:r>
            <a:endParaRPr b="1"/>
          </a:p>
          <a:p>
            <a:pPr indent="-317500" lvl="1" marL="914400" rtl="0" algn="l">
              <a:lnSpc>
                <a:spcPct val="115000"/>
              </a:lnSpc>
              <a:spcBef>
                <a:spcPts val="0"/>
              </a:spcBef>
              <a:spcAft>
                <a:spcPts val="0"/>
              </a:spcAft>
              <a:buSzPts val="1400"/>
              <a:buFont typeface="Arial"/>
              <a:buChar char="○"/>
            </a:pPr>
            <a:r>
              <a:rPr b="1" lang="en"/>
              <a:t>Profile</a:t>
            </a:r>
            <a:r>
              <a:rPr lang="en"/>
              <a:t> - Every student can view their homepage which holds all the personal information about themselves that the database holds which is fetched via API call to the “students” table in the database with UID as a primary key.</a:t>
            </a:r>
            <a:endParaRPr/>
          </a:p>
          <a:p>
            <a:pPr indent="0" lvl="0" marL="914400" rtl="0" algn="l">
              <a:lnSpc>
                <a:spcPct val="115000"/>
              </a:lnSpc>
              <a:spcBef>
                <a:spcPts val="0"/>
              </a:spcBef>
              <a:spcAft>
                <a:spcPts val="0"/>
              </a:spcAft>
              <a:buNone/>
            </a:pPr>
            <a:r>
              <a:t/>
            </a:r>
            <a:endParaRPr/>
          </a:p>
          <a:p>
            <a:pPr indent="-317500" lvl="1" marL="914400" rtl="0" algn="l">
              <a:lnSpc>
                <a:spcPct val="115000"/>
              </a:lnSpc>
              <a:spcBef>
                <a:spcPts val="0"/>
              </a:spcBef>
              <a:spcAft>
                <a:spcPts val="0"/>
              </a:spcAft>
              <a:buSzPts val="1400"/>
              <a:buFont typeface="Arial"/>
              <a:buChar char="○"/>
            </a:pPr>
            <a:r>
              <a:rPr b="1" lang="en"/>
              <a:t>Cleaning Request</a:t>
            </a:r>
            <a:r>
              <a:rPr lang="en"/>
              <a:t> - A student can request cleaning of their rooms with a click of a button, which sends a direct request to the cleaning service which is handled by sending the UID of the student as the sender’s ID and the room no. of the student to the “requests” table as cleaning request in the DB.</a:t>
            </a:r>
            <a:endParaRPr/>
          </a:p>
          <a:p>
            <a:pPr indent="0" lvl="0" marL="0" rtl="0" algn="l">
              <a:lnSpc>
                <a:spcPct val="115000"/>
              </a:lnSpc>
              <a:spcBef>
                <a:spcPts val="0"/>
              </a:spcBef>
              <a:spcAft>
                <a:spcPts val="0"/>
              </a:spcAft>
              <a:buNone/>
            </a:pPr>
            <a:r>
              <a:t/>
            </a:r>
            <a:endParaRPr/>
          </a:p>
        </p:txBody>
      </p:sp>
      <p:cxnSp>
        <p:nvCxnSpPr>
          <p:cNvPr id="226" name="Google Shape;226;p46"/>
          <p:cNvCxnSpPr/>
          <p:nvPr/>
        </p:nvCxnSpPr>
        <p:spPr>
          <a:xfrm>
            <a:off x="1026200" y="414022"/>
            <a:ext cx="4227000" cy="126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7"/>
          <p:cNvSpPr txBox="1"/>
          <p:nvPr>
            <p:ph idx="1" type="body"/>
          </p:nvPr>
        </p:nvSpPr>
        <p:spPr>
          <a:xfrm>
            <a:off x="938500" y="925700"/>
            <a:ext cx="6849300" cy="37674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SzPts val="1400"/>
              <a:buFont typeface="Arial"/>
              <a:buChar char="○"/>
            </a:pPr>
            <a:r>
              <a:rPr b="1" lang="en"/>
              <a:t>Room Query</a:t>
            </a:r>
            <a:r>
              <a:rPr lang="en"/>
              <a:t> - Students can also put any other queries or complaints from the homepage which are added to the request table by similarly sending the sender’s id and room no. which can be viewed by the guards.</a:t>
            </a:r>
            <a:endParaRPr/>
          </a:p>
          <a:p>
            <a:pPr indent="0" lvl="0" marL="914400" rtl="0" algn="l">
              <a:lnSpc>
                <a:spcPct val="115000"/>
              </a:lnSpc>
              <a:spcBef>
                <a:spcPts val="0"/>
              </a:spcBef>
              <a:spcAft>
                <a:spcPts val="0"/>
              </a:spcAft>
              <a:buNone/>
            </a:pPr>
            <a:r>
              <a:t/>
            </a:r>
            <a:endParaRPr/>
          </a:p>
          <a:p>
            <a:pPr indent="-317500" lvl="1" marL="914400" rtl="0" algn="l">
              <a:lnSpc>
                <a:spcPct val="115000"/>
              </a:lnSpc>
              <a:spcBef>
                <a:spcPts val="0"/>
              </a:spcBef>
              <a:spcAft>
                <a:spcPts val="0"/>
              </a:spcAft>
              <a:buSzPts val="1400"/>
              <a:buFont typeface="Arial"/>
              <a:buChar char="○"/>
            </a:pPr>
            <a:r>
              <a:rPr b="1" lang="en"/>
              <a:t>Sports Equipment Request - </a:t>
            </a:r>
            <a:r>
              <a:rPr lang="en"/>
              <a:t>Students can request any sports equipment, the POST request with equipment, student UID is sent to guards and saved in the “sports” collection in DB.</a:t>
            </a:r>
            <a:endParaRPr/>
          </a:p>
          <a:p>
            <a:pPr indent="0" lvl="0" marL="9144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336550" lvl="0" marL="457200" rtl="0" algn="l">
              <a:lnSpc>
                <a:spcPct val="115000"/>
              </a:lnSpc>
              <a:spcBef>
                <a:spcPts val="0"/>
              </a:spcBef>
              <a:spcAft>
                <a:spcPts val="0"/>
              </a:spcAft>
              <a:buSzPts val="1700"/>
              <a:buChar char="●"/>
            </a:pPr>
            <a:r>
              <a:rPr b="1" lang="en" sz="1700"/>
              <a:t>Noticeboard</a:t>
            </a:r>
            <a:endParaRPr b="1" sz="1700"/>
          </a:p>
          <a:p>
            <a:pPr indent="-317500" lvl="1" marL="914400" rtl="0" algn="l">
              <a:lnSpc>
                <a:spcPct val="115000"/>
              </a:lnSpc>
              <a:spcBef>
                <a:spcPts val="0"/>
              </a:spcBef>
              <a:spcAft>
                <a:spcPts val="0"/>
              </a:spcAft>
              <a:buSzPts val="1400"/>
              <a:buChar char="○"/>
            </a:pPr>
            <a:r>
              <a:rPr lang="en"/>
              <a:t>Students have access to the dashboard where they can get any important notices that might have been posted by Warden or Caretaker which are fetched from the “notifies” collection in DB.</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lnSpc>
                <a:spcPct val="115000"/>
              </a:lnSpc>
              <a:spcBef>
                <a:spcPts val="16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8"/>
          <p:cNvPicPr preferRelativeResize="0"/>
          <p:nvPr/>
        </p:nvPicPr>
        <p:blipFill>
          <a:blip r:embed="rId3">
            <a:alphaModFix/>
          </a:blip>
          <a:stretch>
            <a:fillRect/>
          </a:stretch>
        </p:blipFill>
        <p:spPr>
          <a:xfrm>
            <a:off x="437250" y="663650"/>
            <a:ext cx="8269499" cy="3816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9"/>
          <p:cNvPicPr preferRelativeResize="0"/>
          <p:nvPr/>
        </p:nvPicPr>
        <p:blipFill>
          <a:blip r:embed="rId3">
            <a:alphaModFix/>
          </a:blip>
          <a:stretch>
            <a:fillRect/>
          </a:stretch>
        </p:blipFill>
        <p:spPr>
          <a:xfrm>
            <a:off x="401500" y="647375"/>
            <a:ext cx="8341000" cy="3848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0"/>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7" name="Google Shape;247;p50"/>
          <p:cNvPicPr preferRelativeResize="0"/>
          <p:nvPr/>
        </p:nvPicPr>
        <p:blipFill>
          <a:blip r:embed="rId3">
            <a:alphaModFix/>
          </a:blip>
          <a:stretch>
            <a:fillRect/>
          </a:stretch>
        </p:blipFill>
        <p:spPr>
          <a:xfrm>
            <a:off x="421788" y="660787"/>
            <a:ext cx="8300426" cy="3821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51"/>
          <p:cNvPicPr preferRelativeResize="0"/>
          <p:nvPr/>
        </p:nvPicPr>
        <p:blipFill>
          <a:blip r:embed="rId3">
            <a:alphaModFix/>
          </a:blip>
          <a:stretch>
            <a:fillRect/>
          </a:stretch>
        </p:blipFill>
        <p:spPr>
          <a:xfrm>
            <a:off x="152400" y="152400"/>
            <a:ext cx="8839199" cy="47797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52"/>
          <p:cNvPicPr preferRelativeResize="0"/>
          <p:nvPr/>
        </p:nvPicPr>
        <p:blipFill>
          <a:blip r:embed="rId3">
            <a:alphaModFix/>
          </a:blip>
          <a:stretch>
            <a:fillRect/>
          </a:stretch>
        </p:blipFill>
        <p:spPr>
          <a:xfrm>
            <a:off x="152400" y="152400"/>
            <a:ext cx="8839199" cy="47580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53"/>
          <p:cNvPicPr preferRelativeResize="0"/>
          <p:nvPr/>
        </p:nvPicPr>
        <p:blipFill>
          <a:blip r:embed="rId3">
            <a:alphaModFix/>
          </a:blip>
          <a:stretch>
            <a:fillRect/>
          </a:stretch>
        </p:blipFill>
        <p:spPr>
          <a:xfrm>
            <a:off x="190775" y="542625"/>
            <a:ext cx="8762450" cy="4058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54"/>
          <p:cNvPicPr preferRelativeResize="0"/>
          <p:nvPr/>
        </p:nvPicPr>
        <p:blipFill>
          <a:blip r:embed="rId3">
            <a:alphaModFix/>
          </a:blip>
          <a:stretch>
            <a:fillRect/>
          </a:stretch>
        </p:blipFill>
        <p:spPr>
          <a:xfrm>
            <a:off x="152400" y="533400"/>
            <a:ext cx="8833750" cy="4077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INTRODUCTION</a:t>
            </a:r>
            <a:endParaRPr sz="2800"/>
          </a:p>
        </p:txBody>
      </p:sp>
      <p:sp>
        <p:nvSpPr>
          <p:cNvPr id="167" name="Google Shape;167;p37"/>
          <p:cNvSpPr txBox="1"/>
          <p:nvPr>
            <p:ph idx="1" type="body"/>
          </p:nvPr>
        </p:nvSpPr>
        <p:spPr>
          <a:xfrm>
            <a:off x="891350" y="1727875"/>
            <a:ext cx="5814000" cy="2325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purpose of developing this “Hostel Management System” is to keep the students and the hostel administration connected through a virtual platform rather than maintaining records manually using registers.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It will integrate the benefits of better organizability with effortless accessibility leading to an increased efficiency for the workforce and convenience for all. </a:t>
            </a:r>
            <a:endParaRPr/>
          </a:p>
          <a:p>
            <a:pPr indent="0" lvl="0" marL="0" rtl="0" algn="l">
              <a:lnSpc>
                <a:spcPct val="115000"/>
              </a:lnSpc>
              <a:spcBef>
                <a:spcPts val="0"/>
              </a:spcBef>
              <a:spcAft>
                <a:spcPts val="0"/>
              </a:spcAft>
              <a:buNone/>
            </a:pPr>
            <a:r>
              <a:t/>
            </a:r>
            <a:endParaRPr/>
          </a:p>
          <a:p>
            <a:pPr indent="0" lvl="0" marL="0" rtl="0" algn="l">
              <a:lnSpc>
                <a:spcPct val="120000"/>
              </a:lnSpc>
              <a:spcBef>
                <a:spcPts val="600"/>
              </a:spcBef>
              <a:spcAft>
                <a:spcPts val="0"/>
              </a:spcAft>
              <a:buNone/>
            </a:pPr>
            <a:r>
              <a:t/>
            </a:r>
            <a:endParaRPr/>
          </a:p>
          <a:p>
            <a:pPr indent="0" lvl="0" marL="0" rtl="0" algn="l">
              <a:lnSpc>
                <a:spcPct val="120000"/>
              </a:lnSpc>
              <a:spcBef>
                <a:spcPts val="600"/>
              </a:spcBef>
              <a:spcAft>
                <a:spcPts val="0"/>
              </a:spcAft>
              <a:buNone/>
            </a:pPr>
            <a:r>
              <a:t/>
            </a:r>
            <a:endParaRPr/>
          </a:p>
        </p:txBody>
      </p:sp>
      <p:cxnSp>
        <p:nvCxnSpPr>
          <p:cNvPr id="168" name="Google Shape;168;p37"/>
          <p:cNvCxnSpPr/>
          <p:nvPr/>
        </p:nvCxnSpPr>
        <p:spPr>
          <a:xfrm>
            <a:off x="1026200" y="414022"/>
            <a:ext cx="2979000" cy="138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55"/>
          <p:cNvPicPr preferRelativeResize="0"/>
          <p:nvPr/>
        </p:nvPicPr>
        <p:blipFill>
          <a:blip r:embed="rId3">
            <a:alphaModFix/>
          </a:blip>
          <a:stretch>
            <a:fillRect/>
          </a:stretch>
        </p:blipFill>
        <p:spPr>
          <a:xfrm>
            <a:off x="152400" y="457200"/>
            <a:ext cx="8839203" cy="40887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56"/>
          <p:cNvPicPr preferRelativeResize="0"/>
          <p:nvPr/>
        </p:nvPicPr>
        <p:blipFill rotWithShape="1">
          <a:blip r:embed="rId3">
            <a:alphaModFix/>
          </a:blip>
          <a:srcRect b="5374" l="0" r="0" t="0"/>
          <a:stretch/>
        </p:blipFill>
        <p:spPr>
          <a:xfrm>
            <a:off x="322000" y="358225"/>
            <a:ext cx="8531500" cy="45387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57"/>
          <p:cNvPicPr preferRelativeResize="0"/>
          <p:nvPr/>
        </p:nvPicPr>
        <p:blipFill>
          <a:blip r:embed="rId3">
            <a:alphaModFix/>
          </a:blip>
          <a:stretch>
            <a:fillRect/>
          </a:stretch>
        </p:blipFill>
        <p:spPr>
          <a:xfrm>
            <a:off x="304800" y="152400"/>
            <a:ext cx="8606333" cy="483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58"/>
          <p:cNvPicPr preferRelativeResize="0"/>
          <p:nvPr/>
        </p:nvPicPr>
        <p:blipFill>
          <a:blip r:embed="rId3">
            <a:alphaModFix/>
          </a:blip>
          <a:stretch>
            <a:fillRect/>
          </a:stretch>
        </p:blipFill>
        <p:spPr>
          <a:xfrm>
            <a:off x="304800" y="152400"/>
            <a:ext cx="8606333"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GUARD </a:t>
            </a:r>
            <a:r>
              <a:rPr lang="en">
                <a:solidFill>
                  <a:schemeClr val="lt2"/>
                </a:solidFill>
              </a:rPr>
              <a:t>INTERFACE</a:t>
            </a:r>
            <a:endParaRPr/>
          </a:p>
        </p:txBody>
      </p:sp>
      <p:sp>
        <p:nvSpPr>
          <p:cNvPr id="293" name="Google Shape;293;p59"/>
          <p:cNvSpPr txBox="1"/>
          <p:nvPr>
            <p:ph idx="1" type="body"/>
          </p:nvPr>
        </p:nvSpPr>
        <p:spPr>
          <a:xfrm>
            <a:off x="938500" y="1307000"/>
            <a:ext cx="6849300" cy="3415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a:t>Profile</a:t>
            </a:r>
            <a:endParaRPr b="1"/>
          </a:p>
          <a:p>
            <a:pPr indent="-317500" lvl="1" marL="914400" rtl="0" algn="l">
              <a:lnSpc>
                <a:spcPct val="115000"/>
              </a:lnSpc>
              <a:spcBef>
                <a:spcPts val="0"/>
              </a:spcBef>
              <a:spcAft>
                <a:spcPts val="0"/>
              </a:spcAft>
              <a:buSzPts val="1400"/>
              <a:buChar char="○"/>
            </a:pPr>
            <a:r>
              <a:rPr lang="en"/>
              <a:t>Guard's personal information is fetched from the API call to the “guard” table.</a:t>
            </a:r>
            <a:endParaRPr/>
          </a:p>
          <a:p>
            <a:pPr indent="0" lvl="0" marL="9144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b="1" lang="en"/>
              <a:t>Room Cleaning Service</a:t>
            </a:r>
            <a:endParaRPr b="1"/>
          </a:p>
          <a:p>
            <a:pPr indent="-317500" lvl="1" marL="914400" rtl="0" algn="l">
              <a:lnSpc>
                <a:spcPct val="115000"/>
              </a:lnSpc>
              <a:spcBef>
                <a:spcPts val="0"/>
              </a:spcBef>
              <a:spcAft>
                <a:spcPts val="0"/>
              </a:spcAft>
              <a:buSzPts val="1400"/>
              <a:buChar char="○"/>
            </a:pPr>
            <a:r>
              <a:rPr lang="en"/>
              <a:t>Status of cleaning staff (Assigned/Not-Assigned) is fetched from the “requests” table.</a:t>
            </a:r>
            <a:endParaRPr/>
          </a:p>
          <a:p>
            <a:pPr indent="0" lvl="0" marL="457200" rtl="0" algn="l">
              <a:lnSpc>
                <a:spcPct val="115000"/>
              </a:lnSpc>
              <a:spcBef>
                <a:spcPts val="0"/>
              </a:spcBef>
              <a:spcAft>
                <a:spcPts val="0"/>
              </a:spcAft>
              <a:buNone/>
            </a:pPr>
            <a:r>
              <a:t/>
            </a:r>
            <a:endParaRPr b="1"/>
          </a:p>
          <a:p>
            <a:pPr indent="-317500" lvl="0" marL="457200" rtl="0" algn="l">
              <a:lnSpc>
                <a:spcPct val="115000"/>
              </a:lnSpc>
              <a:spcBef>
                <a:spcPts val="0"/>
              </a:spcBef>
              <a:spcAft>
                <a:spcPts val="0"/>
              </a:spcAft>
              <a:buSzPts val="1400"/>
              <a:buChar char="●"/>
            </a:pPr>
            <a:r>
              <a:rPr b="1" lang="en"/>
              <a:t>Room Queries</a:t>
            </a:r>
            <a:endParaRPr b="1"/>
          </a:p>
          <a:p>
            <a:pPr indent="-317500" lvl="1" marL="914400" rtl="0" algn="l">
              <a:lnSpc>
                <a:spcPct val="115000"/>
              </a:lnSpc>
              <a:spcBef>
                <a:spcPts val="0"/>
              </a:spcBef>
              <a:spcAft>
                <a:spcPts val="0"/>
              </a:spcAft>
              <a:buSzPts val="1400"/>
              <a:buChar char="○"/>
            </a:pPr>
            <a:r>
              <a:rPr lang="en"/>
              <a:t>Room Queries are fetched from the “requests” table and can be viewed by the guards on the room queries dashboard</a:t>
            </a:r>
            <a:endParaRPr/>
          </a:p>
          <a:p>
            <a:pPr indent="0" lvl="0" marL="0" rtl="0" algn="l">
              <a:lnSpc>
                <a:spcPct val="115000"/>
              </a:lnSpc>
              <a:spcBef>
                <a:spcPts val="0"/>
              </a:spcBef>
              <a:spcAft>
                <a:spcPts val="0"/>
              </a:spcAft>
              <a:buNone/>
            </a:pPr>
            <a:r>
              <a:t/>
            </a:r>
            <a:endParaRPr b="1"/>
          </a:p>
        </p:txBody>
      </p:sp>
      <p:cxnSp>
        <p:nvCxnSpPr>
          <p:cNvPr id="294" name="Google Shape;294;p59"/>
          <p:cNvCxnSpPr/>
          <p:nvPr/>
        </p:nvCxnSpPr>
        <p:spPr>
          <a:xfrm>
            <a:off x="1026200" y="414022"/>
            <a:ext cx="4227000" cy="126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60"/>
          <p:cNvSpPr txBox="1"/>
          <p:nvPr>
            <p:ph idx="1" type="body"/>
          </p:nvPr>
        </p:nvSpPr>
        <p:spPr>
          <a:xfrm>
            <a:off x="938500" y="392300"/>
            <a:ext cx="6849300" cy="45153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a:t>Delivery Updates</a:t>
            </a:r>
            <a:endParaRPr b="1"/>
          </a:p>
          <a:p>
            <a:pPr indent="-317500" lvl="1" marL="914400" rtl="0" algn="l">
              <a:lnSpc>
                <a:spcPct val="115000"/>
              </a:lnSpc>
              <a:spcBef>
                <a:spcPts val="0"/>
              </a:spcBef>
              <a:spcAft>
                <a:spcPts val="0"/>
              </a:spcAft>
              <a:buSzPts val="1400"/>
              <a:buChar char="○"/>
            </a:pPr>
            <a:r>
              <a:rPr lang="en"/>
              <a:t>New delivery can be added by the guards by filling up details in the form.</a:t>
            </a:r>
            <a:endParaRPr/>
          </a:p>
          <a:p>
            <a:pPr indent="-317500" lvl="1" marL="914400" rtl="0" algn="l">
              <a:lnSpc>
                <a:spcPct val="115000"/>
              </a:lnSpc>
              <a:spcBef>
                <a:spcPts val="0"/>
              </a:spcBef>
              <a:spcAft>
                <a:spcPts val="0"/>
              </a:spcAft>
              <a:buSzPts val="1400"/>
              <a:buChar char="○"/>
            </a:pPr>
            <a:r>
              <a:rPr lang="en"/>
              <a:t>It displays the data fetched from the “delivers” collection and guards can change status of delivery to delivered when the package has been taken by the student, which is then reflected in the DB.</a:t>
            </a:r>
            <a:endParaRPr/>
          </a:p>
          <a:p>
            <a:pPr indent="0" lvl="0" marL="9144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b="1" lang="en"/>
              <a:t>Sports Equipment Request</a:t>
            </a:r>
            <a:endParaRPr b="1"/>
          </a:p>
          <a:p>
            <a:pPr indent="-317500" lvl="1" marL="914400" rtl="0" algn="l">
              <a:lnSpc>
                <a:spcPct val="115000"/>
              </a:lnSpc>
              <a:spcBef>
                <a:spcPts val="0"/>
              </a:spcBef>
              <a:spcAft>
                <a:spcPts val="0"/>
              </a:spcAft>
              <a:buSzPts val="1400"/>
              <a:buChar char="○"/>
            </a:pPr>
            <a:r>
              <a:rPr lang="en"/>
              <a:t>All the requests for the sports equipment by the students, fetched from the “sports” collection are displayed in the table.</a:t>
            </a:r>
            <a:endParaRPr/>
          </a:p>
          <a:p>
            <a:pPr indent="-317500" lvl="1" marL="914400" rtl="0" algn="l">
              <a:lnSpc>
                <a:spcPct val="115000"/>
              </a:lnSpc>
              <a:spcBef>
                <a:spcPts val="0"/>
              </a:spcBef>
              <a:spcAft>
                <a:spcPts val="0"/>
              </a:spcAft>
              <a:buSzPts val="1400"/>
              <a:buChar char="○"/>
            </a:pPr>
            <a:r>
              <a:rPr lang="en"/>
              <a:t>Guards can accept requests when the equipments are issued to the students, which would send a POST request sending student’s UID as the issuer ID.</a:t>
            </a:r>
            <a:endParaRPr/>
          </a:p>
          <a:p>
            <a:pPr indent="0" lvl="0" marL="9144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b="1" lang="en"/>
              <a:t>Close Sports Equipment Request</a:t>
            </a:r>
            <a:endParaRPr b="1"/>
          </a:p>
          <a:p>
            <a:pPr indent="-317500" lvl="1" marL="914400" rtl="0" algn="l">
              <a:lnSpc>
                <a:spcPct val="115000"/>
              </a:lnSpc>
              <a:spcBef>
                <a:spcPts val="0"/>
              </a:spcBef>
              <a:spcAft>
                <a:spcPts val="0"/>
              </a:spcAft>
              <a:buSzPts val="1400"/>
              <a:buChar char="○"/>
            </a:pPr>
            <a:r>
              <a:rPr lang="en"/>
              <a:t>The issued equipments are displayed in the table which are fetched by api call to the sports collection.</a:t>
            </a:r>
            <a:endParaRPr/>
          </a:p>
          <a:p>
            <a:pPr indent="0" lvl="0" marL="0" rtl="0" algn="l">
              <a:lnSpc>
                <a:spcPct val="115000"/>
              </a:lnSpc>
              <a:spcBef>
                <a:spcPts val="0"/>
              </a:spcBef>
              <a:spcAft>
                <a:spcPts val="0"/>
              </a:spcAft>
              <a:buNone/>
            </a:pPr>
            <a:r>
              <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61"/>
          <p:cNvPicPr preferRelativeResize="0"/>
          <p:nvPr/>
        </p:nvPicPr>
        <p:blipFill>
          <a:blip r:embed="rId3">
            <a:alphaModFix/>
          </a:blip>
          <a:stretch>
            <a:fillRect/>
          </a:stretch>
        </p:blipFill>
        <p:spPr>
          <a:xfrm>
            <a:off x="304800" y="152400"/>
            <a:ext cx="8606333" cy="483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62"/>
          <p:cNvPicPr preferRelativeResize="0"/>
          <p:nvPr/>
        </p:nvPicPr>
        <p:blipFill>
          <a:blip r:embed="rId3">
            <a:alphaModFix/>
          </a:blip>
          <a:stretch>
            <a:fillRect/>
          </a:stretch>
        </p:blipFill>
        <p:spPr>
          <a:xfrm>
            <a:off x="304800" y="152400"/>
            <a:ext cx="8606333"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63"/>
          <p:cNvPicPr preferRelativeResize="0"/>
          <p:nvPr/>
        </p:nvPicPr>
        <p:blipFill>
          <a:blip r:embed="rId3">
            <a:alphaModFix/>
          </a:blip>
          <a:stretch>
            <a:fillRect/>
          </a:stretch>
        </p:blipFill>
        <p:spPr>
          <a:xfrm>
            <a:off x="304800" y="152400"/>
            <a:ext cx="8606333"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64"/>
          <p:cNvPicPr preferRelativeResize="0"/>
          <p:nvPr/>
        </p:nvPicPr>
        <p:blipFill>
          <a:blip r:embed="rId3">
            <a:alphaModFix/>
          </a:blip>
          <a:stretch>
            <a:fillRect/>
          </a:stretch>
        </p:blipFill>
        <p:spPr>
          <a:xfrm>
            <a:off x="304800" y="152400"/>
            <a:ext cx="8641903" cy="4838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8"/>
          <p:cNvSpPr txBox="1"/>
          <p:nvPr>
            <p:ph idx="1" type="body"/>
          </p:nvPr>
        </p:nvSpPr>
        <p:spPr>
          <a:xfrm>
            <a:off x="938525" y="1056125"/>
            <a:ext cx="5825100" cy="3186300"/>
          </a:xfrm>
          <a:prstGeom prst="rect">
            <a:avLst/>
          </a:prstGeom>
        </p:spPr>
        <p:txBody>
          <a:bodyPr anchorCtr="0" anchor="t" bIns="91425" lIns="91425" spcFirstLastPara="1" rIns="91425" wrap="square" tIns="91425">
            <a:noAutofit/>
          </a:bodyPr>
          <a:lstStyle/>
          <a:p>
            <a:pPr indent="0" lvl="0" marL="0" rtl="0" algn="l">
              <a:lnSpc>
                <a:spcPct val="120000"/>
              </a:lnSpc>
              <a:spcBef>
                <a:spcPts val="600"/>
              </a:spcBef>
              <a:spcAft>
                <a:spcPts val="0"/>
              </a:spcAft>
              <a:buNone/>
            </a:pPr>
            <a:r>
              <a:rPr lang="en"/>
              <a:t>The project has been implemented as an individualistic yet a well-knit system to provide unique functionalities for every different type of users while keeping the integrity of the hostel held closely.</a:t>
            </a:r>
            <a:endParaRPr/>
          </a:p>
          <a:p>
            <a:pPr indent="0" lvl="0" marL="0" rtl="0" algn="l">
              <a:spcBef>
                <a:spcPts val="0"/>
              </a:spcBef>
              <a:spcAft>
                <a:spcPts val="0"/>
              </a:spcAft>
              <a:buNone/>
            </a:pPr>
            <a:r>
              <a:t/>
            </a:r>
            <a:endParaRPr/>
          </a:p>
          <a:p>
            <a:pPr indent="0" lvl="0" marL="0" rtl="0" algn="l">
              <a:lnSpc>
                <a:spcPct val="115000"/>
              </a:lnSpc>
              <a:spcBef>
                <a:spcPts val="1600"/>
              </a:spcBef>
              <a:spcAft>
                <a:spcPts val="0"/>
              </a:spcAft>
              <a:buNone/>
            </a:pPr>
            <a:r>
              <a:rPr lang="en"/>
              <a:t>This small piece of software can help in creating systematic and structured records leading to a coherent use of the information.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It can later be used in other institutes too.</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65"/>
          <p:cNvPicPr preferRelativeResize="0"/>
          <p:nvPr/>
        </p:nvPicPr>
        <p:blipFill>
          <a:blip r:embed="rId3">
            <a:alphaModFix/>
          </a:blip>
          <a:stretch>
            <a:fillRect/>
          </a:stretch>
        </p:blipFill>
        <p:spPr>
          <a:xfrm>
            <a:off x="228600" y="152400"/>
            <a:ext cx="8725101" cy="4838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66"/>
          <p:cNvPicPr preferRelativeResize="0"/>
          <p:nvPr/>
        </p:nvPicPr>
        <p:blipFill>
          <a:blip r:embed="rId3">
            <a:alphaModFix/>
          </a:blip>
          <a:stretch>
            <a:fillRect/>
          </a:stretch>
        </p:blipFill>
        <p:spPr>
          <a:xfrm>
            <a:off x="304800" y="152400"/>
            <a:ext cx="8606333"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67"/>
          <p:cNvPicPr preferRelativeResize="0"/>
          <p:nvPr/>
        </p:nvPicPr>
        <p:blipFill>
          <a:blip r:embed="rId3">
            <a:alphaModFix/>
          </a:blip>
          <a:stretch>
            <a:fillRect/>
          </a:stretch>
        </p:blipFill>
        <p:spPr>
          <a:xfrm>
            <a:off x="304800" y="152400"/>
            <a:ext cx="8606333"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68"/>
          <p:cNvPicPr preferRelativeResize="0"/>
          <p:nvPr/>
        </p:nvPicPr>
        <p:blipFill>
          <a:blip r:embed="rId3">
            <a:alphaModFix/>
          </a:blip>
          <a:stretch>
            <a:fillRect/>
          </a:stretch>
        </p:blipFill>
        <p:spPr>
          <a:xfrm>
            <a:off x="304800" y="152400"/>
            <a:ext cx="8653334" cy="48386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69"/>
          <p:cNvPicPr preferRelativeResize="0"/>
          <p:nvPr/>
        </p:nvPicPr>
        <p:blipFill>
          <a:blip r:embed="rId3">
            <a:alphaModFix/>
          </a:blip>
          <a:stretch>
            <a:fillRect/>
          </a:stretch>
        </p:blipFill>
        <p:spPr>
          <a:xfrm>
            <a:off x="304800" y="152400"/>
            <a:ext cx="8648298" cy="483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70"/>
          <p:cNvPicPr preferRelativeResize="0"/>
          <p:nvPr/>
        </p:nvPicPr>
        <p:blipFill>
          <a:blip r:embed="rId3">
            <a:alphaModFix/>
          </a:blip>
          <a:stretch>
            <a:fillRect/>
          </a:stretch>
        </p:blipFill>
        <p:spPr>
          <a:xfrm>
            <a:off x="304800" y="152400"/>
            <a:ext cx="8678939" cy="4838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71"/>
          <p:cNvPicPr preferRelativeResize="0"/>
          <p:nvPr/>
        </p:nvPicPr>
        <p:blipFill>
          <a:blip r:embed="rId3">
            <a:alphaModFix/>
          </a:blip>
          <a:stretch>
            <a:fillRect/>
          </a:stretch>
        </p:blipFill>
        <p:spPr>
          <a:xfrm>
            <a:off x="304800" y="152400"/>
            <a:ext cx="8606333" cy="483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72"/>
          <p:cNvPicPr preferRelativeResize="0"/>
          <p:nvPr/>
        </p:nvPicPr>
        <p:blipFill>
          <a:blip r:embed="rId3">
            <a:alphaModFix/>
          </a:blip>
          <a:stretch>
            <a:fillRect/>
          </a:stretch>
        </p:blipFill>
        <p:spPr>
          <a:xfrm>
            <a:off x="304800" y="152400"/>
            <a:ext cx="8617735" cy="48386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73"/>
          <p:cNvPicPr preferRelativeResize="0"/>
          <p:nvPr/>
        </p:nvPicPr>
        <p:blipFill>
          <a:blip r:embed="rId3">
            <a:alphaModFix/>
          </a:blip>
          <a:stretch>
            <a:fillRect/>
          </a:stretch>
        </p:blipFill>
        <p:spPr>
          <a:xfrm>
            <a:off x="304800" y="152400"/>
            <a:ext cx="8616338"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74"/>
          <p:cNvPicPr preferRelativeResize="0"/>
          <p:nvPr/>
        </p:nvPicPr>
        <p:blipFill>
          <a:blip r:embed="rId3">
            <a:alphaModFix/>
          </a:blip>
          <a:stretch>
            <a:fillRect/>
          </a:stretch>
        </p:blipFill>
        <p:spPr>
          <a:xfrm>
            <a:off x="304800" y="152400"/>
            <a:ext cx="8635514"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9"/>
          <p:cNvSpPr txBox="1"/>
          <p:nvPr>
            <p:ph idx="1" type="body"/>
          </p:nvPr>
        </p:nvSpPr>
        <p:spPr>
          <a:xfrm>
            <a:off x="862300" y="1310225"/>
            <a:ext cx="7033800" cy="35862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Arial"/>
              <a:buChar char="➢"/>
            </a:pPr>
            <a:r>
              <a:rPr b="1" lang="en"/>
              <a:t>Login Interface:</a:t>
            </a:r>
            <a:r>
              <a:rPr lang="en"/>
              <a:t> Interface for students, warden / caretaker, guards / cleaning services to login onto the virtual platform.</a:t>
            </a:r>
            <a:endParaRPr/>
          </a:p>
          <a:p>
            <a:pPr indent="-317500" lvl="0" marL="457200" rtl="0" algn="l">
              <a:lnSpc>
                <a:spcPct val="115000"/>
              </a:lnSpc>
              <a:spcBef>
                <a:spcPts val="0"/>
              </a:spcBef>
              <a:spcAft>
                <a:spcPts val="0"/>
              </a:spcAft>
              <a:buSzPts val="1400"/>
              <a:buFont typeface="Arial"/>
              <a:buChar char="➢"/>
            </a:pPr>
            <a:r>
              <a:rPr b="1" lang="en"/>
              <a:t>Dashboard Updates:</a:t>
            </a:r>
            <a:r>
              <a:rPr lang="en"/>
              <a:t> Notification window where warden / caretaker / guards can post some hostel regarding updates.</a:t>
            </a:r>
            <a:endParaRPr/>
          </a:p>
          <a:p>
            <a:pPr indent="-317500" lvl="0" marL="457200" rtl="0" algn="l">
              <a:lnSpc>
                <a:spcPct val="115000"/>
              </a:lnSpc>
              <a:spcBef>
                <a:spcPts val="0"/>
              </a:spcBef>
              <a:spcAft>
                <a:spcPts val="0"/>
              </a:spcAft>
              <a:buSzPts val="1400"/>
              <a:buFont typeface="Arial"/>
              <a:buChar char="➢"/>
            </a:pPr>
            <a:r>
              <a:rPr b="1" lang="en"/>
              <a:t>Record Storage:</a:t>
            </a:r>
            <a:r>
              <a:rPr lang="en"/>
              <a:t> Keeping a centralized database which would be maintained via the online system</a:t>
            </a:r>
            <a:endParaRPr/>
          </a:p>
          <a:p>
            <a:pPr indent="-317500" lvl="1" marL="914400" rtl="0" algn="l">
              <a:lnSpc>
                <a:spcPct val="115000"/>
              </a:lnSpc>
              <a:spcBef>
                <a:spcPts val="0"/>
              </a:spcBef>
              <a:spcAft>
                <a:spcPts val="0"/>
              </a:spcAft>
              <a:buSzPts val="1400"/>
              <a:buChar char="○"/>
            </a:pPr>
            <a:r>
              <a:rPr lang="en"/>
              <a:t>Managing courier / deliveries</a:t>
            </a:r>
            <a:endParaRPr/>
          </a:p>
          <a:p>
            <a:pPr indent="-317500" lvl="1" marL="914400" rtl="0" algn="l">
              <a:lnSpc>
                <a:spcPct val="115000"/>
              </a:lnSpc>
              <a:spcBef>
                <a:spcPts val="0"/>
              </a:spcBef>
              <a:spcAft>
                <a:spcPts val="0"/>
              </a:spcAft>
              <a:buSzPts val="1400"/>
              <a:buChar char="○"/>
            </a:pPr>
            <a:r>
              <a:rPr lang="en"/>
              <a:t>Managing room related issues</a:t>
            </a:r>
            <a:endParaRPr/>
          </a:p>
          <a:p>
            <a:pPr indent="-317500" lvl="1" marL="914400" rtl="0" algn="l">
              <a:lnSpc>
                <a:spcPct val="115000"/>
              </a:lnSpc>
              <a:spcBef>
                <a:spcPts val="0"/>
              </a:spcBef>
              <a:spcAft>
                <a:spcPts val="0"/>
              </a:spcAft>
              <a:buSzPts val="1400"/>
              <a:buChar char="○"/>
            </a:pPr>
            <a:r>
              <a:rPr lang="en"/>
              <a:t>Managing sports equipments</a:t>
            </a:r>
            <a:endParaRPr/>
          </a:p>
          <a:p>
            <a:pPr indent="-317500" lvl="1" marL="914400" rtl="0" algn="l">
              <a:lnSpc>
                <a:spcPct val="115000"/>
              </a:lnSpc>
              <a:spcBef>
                <a:spcPts val="0"/>
              </a:spcBef>
              <a:spcAft>
                <a:spcPts val="0"/>
              </a:spcAft>
              <a:buSzPts val="1400"/>
              <a:buChar char="○"/>
            </a:pPr>
            <a:r>
              <a:rPr lang="en"/>
              <a:t>Managing hostel cleaning issues</a:t>
            </a:r>
            <a:endParaRPr/>
          </a:p>
          <a:p>
            <a:pPr indent="-317500" lvl="0" marL="457200" rtl="0" algn="l">
              <a:lnSpc>
                <a:spcPct val="115000"/>
              </a:lnSpc>
              <a:spcBef>
                <a:spcPts val="0"/>
              </a:spcBef>
              <a:spcAft>
                <a:spcPts val="0"/>
              </a:spcAft>
              <a:buSzPts val="1400"/>
              <a:buFont typeface="Arial"/>
              <a:buChar char="➢"/>
            </a:pPr>
            <a:r>
              <a:rPr b="1" lang="en"/>
              <a:t>Authentication:</a:t>
            </a:r>
            <a:r>
              <a:rPr lang="en"/>
              <a:t> Restricted authentication for only institute employees and students</a:t>
            </a:r>
            <a:endParaRPr/>
          </a:p>
          <a:p>
            <a:pPr indent="-317500" lvl="0" marL="457200" rtl="0" algn="l">
              <a:lnSpc>
                <a:spcPct val="115000"/>
              </a:lnSpc>
              <a:spcBef>
                <a:spcPts val="0"/>
              </a:spcBef>
              <a:spcAft>
                <a:spcPts val="0"/>
              </a:spcAft>
              <a:buSzPts val="1400"/>
              <a:buFont typeface="Arial"/>
              <a:buChar char="➢"/>
            </a:pPr>
            <a:r>
              <a:rPr b="1" lang="en"/>
              <a:t>Administration Access:</a:t>
            </a:r>
            <a:r>
              <a:rPr lang="en"/>
              <a:t> Administration would be able to keep an eye on the records of students</a:t>
            </a:r>
            <a:endParaRPr/>
          </a:p>
          <a:p>
            <a:pPr indent="0" lvl="0" marL="0" rtl="0" algn="l">
              <a:spcBef>
                <a:spcPts val="0"/>
              </a:spcBef>
              <a:spcAft>
                <a:spcPts val="1000"/>
              </a:spcAft>
              <a:buNone/>
            </a:pPr>
            <a:r>
              <a:t/>
            </a:r>
            <a:endParaRPr/>
          </a:p>
        </p:txBody>
      </p:sp>
      <p:sp>
        <p:nvSpPr>
          <p:cNvPr id="179" name="Google Shape;179;p39"/>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SHORT OVERVIEW</a:t>
            </a:r>
            <a:endParaRPr sz="2800"/>
          </a:p>
        </p:txBody>
      </p:sp>
      <p:cxnSp>
        <p:nvCxnSpPr>
          <p:cNvPr id="180" name="Google Shape;180;p39"/>
          <p:cNvCxnSpPr/>
          <p:nvPr/>
        </p:nvCxnSpPr>
        <p:spPr>
          <a:xfrm>
            <a:off x="1026200" y="414022"/>
            <a:ext cx="3518100" cy="22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75"/>
          <p:cNvSpPr txBox="1"/>
          <p:nvPr>
            <p:ph type="title"/>
          </p:nvPr>
        </p:nvSpPr>
        <p:spPr>
          <a:xfrm>
            <a:off x="938500" y="445025"/>
            <a:ext cx="59850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CLEANING SERVICE INTERFACE</a:t>
            </a:r>
            <a:endParaRPr/>
          </a:p>
        </p:txBody>
      </p:sp>
      <p:sp>
        <p:nvSpPr>
          <p:cNvPr id="375" name="Google Shape;375;p75"/>
          <p:cNvSpPr txBox="1"/>
          <p:nvPr>
            <p:ph idx="1" type="body"/>
          </p:nvPr>
        </p:nvSpPr>
        <p:spPr>
          <a:xfrm>
            <a:off x="938500" y="1154600"/>
            <a:ext cx="6849300" cy="3872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a:t>Profile </a:t>
            </a:r>
            <a:endParaRPr b="1"/>
          </a:p>
          <a:p>
            <a:pPr indent="-317500" lvl="1" marL="914400" rtl="0" algn="l">
              <a:lnSpc>
                <a:spcPct val="115000"/>
              </a:lnSpc>
              <a:spcBef>
                <a:spcPts val="0"/>
              </a:spcBef>
              <a:spcAft>
                <a:spcPts val="0"/>
              </a:spcAft>
              <a:buSzPts val="1400"/>
              <a:buChar char="○"/>
            </a:pPr>
            <a:r>
              <a:rPr lang="en"/>
              <a:t>Cleaning Service's personal information is fetched from the API call to the “employees” table.</a:t>
            </a:r>
            <a:endParaRPr/>
          </a:p>
          <a:p>
            <a:pPr indent="0" lvl="0" marL="9144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b="1" lang="en"/>
              <a:t>Cleaning Requests</a:t>
            </a:r>
            <a:endParaRPr b="1"/>
          </a:p>
          <a:p>
            <a:pPr indent="-317500" lvl="1" marL="914400" rtl="0" algn="l">
              <a:lnSpc>
                <a:spcPct val="115000"/>
              </a:lnSpc>
              <a:spcBef>
                <a:spcPts val="0"/>
              </a:spcBef>
              <a:spcAft>
                <a:spcPts val="0"/>
              </a:spcAft>
              <a:buSzPts val="1400"/>
              <a:buChar char="○"/>
            </a:pPr>
            <a:r>
              <a:rPr lang="en"/>
              <a:t>Cleaning Requests from the “requests” collection is fetched and displayed in the table.</a:t>
            </a:r>
            <a:endParaRPr/>
          </a:p>
          <a:p>
            <a:pPr indent="-317500" lvl="1" marL="914400" rtl="0" algn="l">
              <a:lnSpc>
                <a:spcPct val="115000"/>
              </a:lnSpc>
              <a:spcBef>
                <a:spcPts val="0"/>
              </a:spcBef>
              <a:spcAft>
                <a:spcPts val="0"/>
              </a:spcAft>
              <a:buSzPts val="1400"/>
              <a:buChar char="○"/>
            </a:pPr>
            <a:r>
              <a:rPr lang="en"/>
              <a:t>Cleaning requests are accepted by the cleaning service according to the floors assigned to each employee.</a:t>
            </a:r>
            <a:endParaRPr/>
          </a:p>
          <a:p>
            <a:pPr indent="0" lvl="0" marL="9144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b="1" lang="en"/>
              <a:t>Accepted Requests</a:t>
            </a:r>
            <a:endParaRPr b="1"/>
          </a:p>
          <a:p>
            <a:pPr indent="-317500" lvl="1" marL="914400" rtl="0" algn="l">
              <a:lnSpc>
                <a:spcPct val="115000"/>
              </a:lnSpc>
              <a:spcBef>
                <a:spcPts val="0"/>
              </a:spcBef>
              <a:spcAft>
                <a:spcPts val="0"/>
              </a:spcAft>
              <a:buSzPts val="1400"/>
              <a:buChar char="○"/>
            </a:pPr>
            <a:r>
              <a:rPr lang="en"/>
              <a:t>Cleaning Requests accepted by the cleaning service is displayed in the table.</a:t>
            </a:r>
            <a:endParaRPr/>
          </a:p>
          <a:p>
            <a:pPr indent="-317500" lvl="1" marL="914400" rtl="0" algn="l">
              <a:lnSpc>
                <a:spcPct val="115000"/>
              </a:lnSpc>
              <a:spcBef>
                <a:spcPts val="0"/>
              </a:spcBef>
              <a:spcAft>
                <a:spcPts val="0"/>
              </a:spcAft>
              <a:buSzPts val="1400"/>
              <a:buChar char="○"/>
            </a:pPr>
            <a:r>
              <a:rPr lang="en"/>
              <a:t>Accepted cleaning requests can marked as done after the assigned room has been cleaned.</a:t>
            </a:r>
            <a:endParaRPr/>
          </a:p>
          <a:p>
            <a:pPr indent="0" lvl="0" marL="0" rtl="0" algn="l">
              <a:lnSpc>
                <a:spcPct val="115000"/>
              </a:lnSpc>
              <a:spcBef>
                <a:spcPts val="0"/>
              </a:spcBef>
              <a:spcAft>
                <a:spcPts val="0"/>
              </a:spcAft>
              <a:buNone/>
            </a:pPr>
            <a:r>
              <a:t/>
            </a:r>
            <a:endParaRPr b="1"/>
          </a:p>
        </p:txBody>
      </p:sp>
      <p:cxnSp>
        <p:nvCxnSpPr>
          <p:cNvPr id="376" name="Google Shape;376;p75"/>
          <p:cNvCxnSpPr/>
          <p:nvPr/>
        </p:nvCxnSpPr>
        <p:spPr>
          <a:xfrm>
            <a:off x="1026200" y="414022"/>
            <a:ext cx="4227000" cy="126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76"/>
          <p:cNvPicPr preferRelativeResize="0"/>
          <p:nvPr/>
        </p:nvPicPr>
        <p:blipFill>
          <a:blip r:embed="rId3">
            <a:alphaModFix/>
          </a:blip>
          <a:stretch>
            <a:fillRect/>
          </a:stretch>
        </p:blipFill>
        <p:spPr>
          <a:xfrm>
            <a:off x="304800" y="152400"/>
            <a:ext cx="8629119" cy="48386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77"/>
          <p:cNvPicPr preferRelativeResize="0"/>
          <p:nvPr/>
        </p:nvPicPr>
        <p:blipFill>
          <a:blip r:embed="rId3">
            <a:alphaModFix/>
          </a:blip>
          <a:stretch>
            <a:fillRect/>
          </a:stretch>
        </p:blipFill>
        <p:spPr>
          <a:xfrm>
            <a:off x="304800" y="152400"/>
            <a:ext cx="8606333" cy="483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78"/>
          <p:cNvPicPr preferRelativeResize="0"/>
          <p:nvPr/>
        </p:nvPicPr>
        <p:blipFill>
          <a:blip r:embed="rId3">
            <a:alphaModFix/>
          </a:blip>
          <a:stretch>
            <a:fillRect/>
          </a:stretch>
        </p:blipFill>
        <p:spPr>
          <a:xfrm>
            <a:off x="304800" y="152400"/>
            <a:ext cx="8653334" cy="48386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79"/>
          <p:cNvPicPr preferRelativeResize="0"/>
          <p:nvPr/>
        </p:nvPicPr>
        <p:blipFill>
          <a:blip r:embed="rId3">
            <a:alphaModFix/>
          </a:blip>
          <a:stretch>
            <a:fillRect/>
          </a:stretch>
        </p:blipFill>
        <p:spPr>
          <a:xfrm>
            <a:off x="207700" y="118025"/>
            <a:ext cx="8759823" cy="492499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80"/>
          <p:cNvSpPr txBox="1"/>
          <p:nvPr>
            <p:ph type="title"/>
          </p:nvPr>
        </p:nvSpPr>
        <p:spPr>
          <a:xfrm>
            <a:off x="938500" y="445025"/>
            <a:ext cx="59850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WARDEN</a:t>
            </a:r>
            <a:r>
              <a:rPr lang="en">
                <a:solidFill>
                  <a:schemeClr val="lt2"/>
                </a:solidFill>
              </a:rPr>
              <a:t> INTERFACE</a:t>
            </a:r>
            <a:endParaRPr/>
          </a:p>
        </p:txBody>
      </p:sp>
      <p:sp>
        <p:nvSpPr>
          <p:cNvPr id="402" name="Google Shape;402;p80"/>
          <p:cNvSpPr txBox="1"/>
          <p:nvPr>
            <p:ph idx="1" type="body"/>
          </p:nvPr>
        </p:nvSpPr>
        <p:spPr>
          <a:xfrm>
            <a:off x="938500" y="1545750"/>
            <a:ext cx="6849300" cy="3107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a:t>Profile</a:t>
            </a:r>
            <a:endParaRPr b="1"/>
          </a:p>
          <a:p>
            <a:pPr indent="0" lvl="0" marL="457200" rtl="0" algn="l">
              <a:lnSpc>
                <a:spcPct val="115000"/>
              </a:lnSpc>
              <a:spcBef>
                <a:spcPts val="0"/>
              </a:spcBef>
              <a:spcAft>
                <a:spcPts val="0"/>
              </a:spcAft>
              <a:buNone/>
            </a:pPr>
            <a:r>
              <a:t/>
            </a:r>
            <a:endParaRPr b="1"/>
          </a:p>
          <a:p>
            <a:pPr indent="-317500" lvl="1" marL="914400" rtl="0" algn="l">
              <a:lnSpc>
                <a:spcPct val="115000"/>
              </a:lnSpc>
              <a:spcBef>
                <a:spcPts val="0"/>
              </a:spcBef>
              <a:spcAft>
                <a:spcPts val="0"/>
              </a:spcAft>
              <a:buSzPts val="1400"/>
              <a:buChar char="○"/>
            </a:pPr>
            <a:r>
              <a:rPr lang="en"/>
              <a:t>Warden's personal information is fetched from the API call to the “wardens” table.</a:t>
            </a:r>
            <a:endParaRPr/>
          </a:p>
          <a:p>
            <a:pPr indent="0" lvl="0" marL="9144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b="1" lang="en"/>
              <a:t>Student</a:t>
            </a:r>
            <a:endParaRPr b="1"/>
          </a:p>
          <a:p>
            <a:pPr indent="0" lvl="0" marL="457200" rtl="0" algn="l">
              <a:lnSpc>
                <a:spcPct val="115000"/>
              </a:lnSpc>
              <a:spcBef>
                <a:spcPts val="0"/>
              </a:spcBef>
              <a:spcAft>
                <a:spcPts val="0"/>
              </a:spcAft>
              <a:buNone/>
            </a:pPr>
            <a:r>
              <a:t/>
            </a:r>
            <a:endParaRPr b="1"/>
          </a:p>
          <a:p>
            <a:pPr indent="-317500" lvl="1" marL="914400" rtl="0" algn="l">
              <a:lnSpc>
                <a:spcPct val="115000"/>
              </a:lnSpc>
              <a:spcBef>
                <a:spcPts val="0"/>
              </a:spcBef>
              <a:spcAft>
                <a:spcPts val="0"/>
              </a:spcAft>
              <a:buSzPts val="1400"/>
              <a:buChar char="○"/>
            </a:pPr>
            <a:r>
              <a:rPr lang="en"/>
              <a:t>Student </a:t>
            </a:r>
            <a:r>
              <a:rPr lang="en"/>
              <a:t>details can be added / edited / deleted by making respective POST</a:t>
            </a:r>
            <a:r>
              <a:rPr lang="en"/>
              <a:t> request to the “students” collection..</a:t>
            </a:r>
            <a:endParaRPr/>
          </a:p>
          <a:p>
            <a:pPr indent="-317500" lvl="1" marL="914400" rtl="0" algn="l">
              <a:lnSpc>
                <a:spcPct val="115000"/>
              </a:lnSpc>
              <a:spcBef>
                <a:spcPts val="0"/>
              </a:spcBef>
              <a:spcAft>
                <a:spcPts val="0"/>
              </a:spcAft>
              <a:buSzPts val="1400"/>
              <a:buChar char="○"/>
            </a:pPr>
            <a:r>
              <a:rPr lang="en"/>
              <a:t>All the document of the student are fetched from the “students” collection and displayed </a:t>
            </a:r>
            <a:endParaRPr/>
          </a:p>
          <a:p>
            <a:pPr indent="0" lvl="0" marL="0" rtl="0" algn="l">
              <a:lnSpc>
                <a:spcPct val="115000"/>
              </a:lnSpc>
              <a:spcBef>
                <a:spcPts val="0"/>
              </a:spcBef>
              <a:spcAft>
                <a:spcPts val="0"/>
              </a:spcAft>
              <a:buNone/>
            </a:pPr>
            <a:r>
              <a:t/>
            </a:r>
            <a:endParaRPr b="1"/>
          </a:p>
        </p:txBody>
      </p:sp>
      <p:cxnSp>
        <p:nvCxnSpPr>
          <p:cNvPr id="403" name="Google Shape;403;p80"/>
          <p:cNvCxnSpPr/>
          <p:nvPr/>
        </p:nvCxnSpPr>
        <p:spPr>
          <a:xfrm>
            <a:off x="1026200" y="414022"/>
            <a:ext cx="4227000" cy="126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81"/>
          <p:cNvPicPr preferRelativeResize="0"/>
          <p:nvPr/>
        </p:nvPicPr>
        <p:blipFill>
          <a:blip r:embed="rId3">
            <a:alphaModFix/>
          </a:blip>
          <a:stretch>
            <a:fillRect/>
          </a:stretch>
        </p:blipFill>
        <p:spPr>
          <a:xfrm>
            <a:off x="152400" y="152400"/>
            <a:ext cx="8673625" cy="48386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82"/>
          <p:cNvPicPr preferRelativeResize="0"/>
          <p:nvPr/>
        </p:nvPicPr>
        <p:blipFill>
          <a:blip r:embed="rId3">
            <a:alphaModFix/>
          </a:blip>
          <a:stretch>
            <a:fillRect/>
          </a:stretch>
        </p:blipFill>
        <p:spPr>
          <a:xfrm>
            <a:off x="304800" y="152400"/>
            <a:ext cx="8629119" cy="48386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83"/>
          <p:cNvPicPr preferRelativeResize="0"/>
          <p:nvPr/>
        </p:nvPicPr>
        <p:blipFill>
          <a:blip r:embed="rId3">
            <a:alphaModFix/>
          </a:blip>
          <a:stretch>
            <a:fillRect/>
          </a:stretch>
        </p:blipFill>
        <p:spPr>
          <a:xfrm>
            <a:off x="304800" y="152400"/>
            <a:ext cx="8627736" cy="48387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8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5" name="Google Shape;425;p84"/>
          <p:cNvPicPr preferRelativeResize="0"/>
          <p:nvPr/>
        </p:nvPicPr>
        <p:blipFill>
          <a:blip r:embed="rId3">
            <a:alphaModFix/>
          </a:blip>
          <a:stretch>
            <a:fillRect/>
          </a:stretch>
        </p:blipFill>
        <p:spPr>
          <a:xfrm>
            <a:off x="228600" y="153650"/>
            <a:ext cx="8748175" cy="49184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0"/>
          <p:cNvSpPr txBox="1"/>
          <p:nvPr>
            <p:ph idx="1" type="body"/>
          </p:nvPr>
        </p:nvSpPr>
        <p:spPr>
          <a:xfrm>
            <a:off x="872850" y="1458225"/>
            <a:ext cx="7398300" cy="3252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n"/>
              <a:t>Users must have a valid User ID and password to login thus having their individual profiles.</a:t>
            </a:r>
            <a:endParaRPr/>
          </a:p>
          <a:p>
            <a:pPr indent="-317500" lvl="0" marL="457200" rtl="0" algn="l">
              <a:lnSpc>
                <a:spcPct val="115000"/>
              </a:lnSpc>
              <a:spcBef>
                <a:spcPts val="0"/>
              </a:spcBef>
              <a:spcAft>
                <a:spcPts val="0"/>
              </a:spcAft>
              <a:buSzPts val="1400"/>
              <a:buFont typeface="Montserrat"/>
              <a:buChar char="➢"/>
            </a:pPr>
            <a:r>
              <a:rPr lang="en"/>
              <a:t>Wardens can register new students and update any existing records.</a:t>
            </a:r>
            <a:endParaRPr/>
          </a:p>
          <a:p>
            <a:pPr indent="-317500" lvl="0" marL="457200" rtl="0" algn="l">
              <a:lnSpc>
                <a:spcPct val="115000"/>
              </a:lnSpc>
              <a:spcBef>
                <a:spcPts val="0"/>
              </a:spcBef>
              <a:spcAft>
                <a:spcPts val="0"/>
              </a:spcAft>
              <a:buSzPts val="1400"/>
              <a:buFont typeface="Montserrat"/>
              <a:buChar char="➢"/>
            </a:pPr>
            <a:r>
              <a:rPr lang="en"/>
              <a:t>Students can check for the status of their deliveries with hostel guards.</a:t>
            </a:r>
            <a:endParaRPr/>
          </a:p>
          <a:p>
            <a:pPr indent="-317500" lvl="0" marL="457200" rtl="0" algn="l">
              <a:lnSpc>
                <a:spcPct val="115000"/>
              </a:lnSpc>
              <a:spcBef>
                <a:spcPts val="0"/>
              </a:spcBef>
              <a:spcAft>
                <a:spcPts val="0"/>
              </a:spcAft>
              <a:buSzPts val="1400"/>
              <a:buFont typeface="Montserrat"/>
              <a:buChar char="➢"/>
            </a:pPr>
            <a:r>
              <a:rPr lang="en"/>
              <a:t>Students can inform if room cleaning services are required.</a:t>
            </a:r>
            <a:endParaRPr/>
          </a:p>
          <a:p>
            <a:pPr indent="-317500" lvl="0" marL="457200" rtl="0" algn="l">
              <a:lnSpc>
                <a:spcPct val="115000"/>
              </a:lnSpc>
              <a:spcBef>
                <a:spcPts val="0"/>
              </a:spcBef>
              <a:spcAft>
                <a:spcPts val="0"/>
              </a:spcAft>
              <a:buSzPts val="1400"/>
              <a:buFont typeface="Montserrat"/>
              <a:buChar char="➢"/>
            </a:pPr>
            <a:r>
              <a:rPr lang="en"/>
              <a:t>Guards can update the status ( receive / submit ) of sports equipment.</a:t>
            </a:r>
            <a:endParaRPr/>
          </a:p>
          <a:p>
            <a:pPr indent="-317500" lvl="0" marL="457200" rtl="0" algn="l">
              <a:lnSpc>
                <a:spcPct val="115000"/>
              </a:lnSpc>
              <a:spcBef>
                <a:spcPts val="0"/>
              </a:spcBef>
              <a:spcAft>
                <a:spcPts val="0"/>
              </a:spcAft>
              <a:buSzPts val="1400"/>
              <a:buFont typeface="Montserrat"/>
              <a:buChar char="➢"/>
            </a:pPr>
            <a:r>
              <a:rPr lang="en"/>
              <a:t>Dashboard for any notices or updates from wardens and guards.</a:t>
            </a:r>
            <a:endParaRPr/>
          </a:p>
          <a:p>
            <a:pPr indent="-317500" lvl="0" marL="457200" rtl="0" algn="l">
              <a:lnSpc>
                <a:spcPct val="115000"/>
              </a:lnSpc>
              <a:spcBef>
                <a:spcPts val="0"/>
              </a:spcBef>
              <a:spcAft>
                <a:spcPts val="0"/>
              </a:spcAft>
              <a:buSzPts val="1400"/>
              <a:buFont typeface="Montserrat"/>
              <a:buChar char="➢"/>
            </a:pPr>
            <a:r>
              <a:rPr lang="en"/>
              <a:t>Students can send queries regarding any hostel issues to the associated administration.</a:t>
            </a:r>
            <a:endParaRPr/>
          </a:p>
          <a:p>
            <a:pPr indent="-317500" lvl="0" marL="457200" rtl="0" algn="l">
              <a:lnSpc>
                <a:spcPct val="115000"/>
              </a:lnSpc>
              <a:spcBef>
                <a:spcPts val="0"/>
              </a:spcBef>
              <a:spcAft>
                <a:spcPts val="0"/>
              </a:spcAft>
              <a:buSzPts val="1400"/>
              <a:buFont typeface="Montserrat"/>
              <a:buChar char="➢"/>
            </a:pPr>
            <a:r>
              <a:rPr lang="en"/>
              <a:t>Caretakers can register new guards and cleaning staff.</a:t>
            </a:r>
            <a:endParaRPr/>
          </a:p>
          <a:p>
            <a:pPr indent="-317500" lvl="0" marL="457200" rtl="0" algn="l">
              <a:lnSpc>
                <a:spcPct val="115000"/>
              </a:lnSpc>
              <a:spcBef>
                <a:spcPts val="0"/>
              </a:spcBef>
              <a:spcAft>
                <a:spcPts val="0"/>
              </a:spcAft>
              <a:buSzPts val="1400"/>
              <a:buFont typeface="Montserrat"/>
              <a:buChar char="➢"/>
            </a:pPr>
            <a:r>
              <a:rPr lang="en"/>
              <a:t>Cleaning staff can keep track of the cleaning requests, accept and handle them accordingly.</a:t>
            </a:r>
            <a:endParaRPr sz="1300"/>
          </a:p>
        </p:txBody>
      </p:sp>
      <p:sp>
        <p:nvSpPr>
          <p:cNvPr id="186" name="Google Shape;186;p40"/>
          <p:cNvSpPr txBox="1"/>
          <p:nvPr>
            <p:ph type="title"/>
          </p:nvPr>
        </p:nvSpPr>
        <p:spPr>
          <a:xfrm>
            <a:off x="938500" y="445025"/>
            <a:ext cx="6137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2"/>
                </a:solidFill>
              </a:rPr>
              <a:t>FUNCTIONAL REQUIREMENTS </a:t>
            </a:r>
            <a:endParaRPr sz="2800"/>
          </a:p>
        </p:txBody>
      </p:sp>
      <p:cxnSp>
        <p:nvCxnSpPr>
          <p:cNvPr id="187" name="Google Shape;187;p40"/>
          <p:cNvCxnSpPr/>
          <p:nvPr/>
        </p:nvCxnSpPr>
        <p:spPr>
          <a:xfrm>
            <a:off x="1026200" y="414022"/>
            <a:ext cx="5613900" cy="72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85"/>
          <p:cNvPicPr preferRelativeResize="0"/>
          <p:nvPr/>
        </p:nvPicPr>
        <p:blipFill>
          <a:blip r:embed="rId3">
            <a:alphaModFix/>
          </a:blip>
          <a:stretch>
            <a:fillRect/>
          </a:stretch>
        </p:blipFill>
        <p:spPr>
          <a:xfrm>
            <a:off x="304800" y="152400"/>
            <a:ext cx="8601425" cy="4838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86"/>
          <p:cNvPicPr preferRelativeResize="0"/>
          <p:nvPr/>
        </p:nvPicPr>
        <p:blipFill>
          <a:blip r:embed="rId3">
            <a:alphaModFix/>
          </a:blip>
          <a:stretch>
            <a:fillRect/>
          </a:stretch>
        </p:blipFill>
        <p:spPr>
          <a:xfrm>
            <a:off x="304800" y="152400"/>
            <a:ext cx="8633259" cy="4838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87"/>
          <p:cNvPicPr preferRelativeResize="0"/>
          <p:nvPr/>
        </p:nvPicPr>
        <p:blipFill>
          <a:blip r:embed="rId3">
            <a:alphaModFix/>
          </a:blip>
          <a:stretch>
            <a:fillRect/>
          </a:stretch>
        </p:blipFill>
        <p:spPr>
          <a:xfrm>
            <a:off x="228600" y="152400"/>
            <a:ext cx="8606333" cy="4838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8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8"/>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7" name="Google Shape;447;p88"/>
          <p:cNvPicPr preferRelativeResize="0"/>
          <p:nvPr/>
        </p:nvPicPr>
        <p:blipFill>
          <a:blip r:embed="rId3">
            <a:alphaModFix/>
          </a:blip>
          <a:stretch>
            <a:fillRect/>
          </a:stretch>
        </p:blipFill>
        <p:spPr>
          <a:xfrm>
            <a:off x="152400" y="92225"/>
            <a:ext cx="8866325" cy="495624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89"/>
          <p:cNvPicPr preferRelativeResize="0"/>
          <p:nvPr/>
        </p:nvPicPr>
        <p:blipFill>
          <a:blip r:embed="rId3">
            <a:alphaModFix/>
          </a:blip>
          <a:stretch>
            <a:fillRect/>
          </a:stretch>
        </p:blipFill>
        <p:spPr>
          <a:xfrm>
            <a:off x="304800" y="152400"/>
            <a:ext cx="8590124" cy="48387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90"/>
          <p:cNvPicPr preferRelativeResize="0"/>
          <p:nvPr/>
        </p:nvPicPr>
        <p:blipFill>
          <a:blip r:embed="rId3">
            <a:alphaModFix/>
          </a:blip>
          <a:stretch>
            <a:fillRect/>
          </a:stretch>
        </p:blipFill>
        <p:spPr>
          <a:xfrm>
            <a:off x="304800" y="152400"/>
            <a:ext cx="8632751" cy="48386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91"/>
          <p:cNvPicPr preferRelativeResize="0"/>
          <p:nvPr/>
        </p:nvPicPr>
        <p:blipFill>
          <a:blip r:embed="rId3">
            <a:alphaModFix/>
          </a:blip>
          <a:stretch>
            <a:fillRect/>
          </a:stretch>
        </p:blipFill>
        <p:spPr>
          <a:xfrm>
            <a:off x="228600" y="152400"/>
            <a:ext cx="8606333" cy="4838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92"/>
          <p:cNvSpPr txBox="1"/>
          <p:nvPr>
            <p:ph type="title"/>
          </p:nvPr>
        </p:nvSpPr>
        <p:spPr>
          <a:xfrm>
            <a:off x="938500" y="445025"/>
            <a:ext cx="59850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CARETAKER </a:t>
            </a:r>
            <a:r>
              <a:rPr lang="en">
                <a:solidFill>
                  <a:schemeClr val="lt2"/>
                </a:solidFill>
              </a:rPr>
              <a:t>INTERFACE</a:t>
            </a:r>
            <a:endParaRPr/>
          </a:p>
        </p:txBody>
      </p:sp>
      <p:sp>
        <p:nvSpPr>
          <p:cNvPr id="468" name="Google Shape;468;p92"/>
          <p:cNvSpPr txBox="1"/>
          <p:nvPr>
            <p:ph idx="1" type="body"/>
          </p:nvPr>
        </p:nvSpPr>
        <p:spPr>
          <a:xfrm>
            <a:off x="938500" y="1154600"/>
            <a:ext cx="7154400" cy="38073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a:t>Profile</a:t>
            </a:r>
            <a:endParaRPr b="1"/>
          </a:p>
          <a:p>
            <a:pPr indent="-317500" lvl="1" marL="914400" rtl="0" algn="l">
              <a:lnSpc>
                <a:spcPct val="115000"/>
              </a:lnSpc>
              <a:spcBef>
                <a:spcPts val="0"/>
              </a:spcBef>
              <a:spcAft>
                <a:spcPts val="0"/>
              </a:spcAft>
              <a:buSzPts val="1400"/>
              <a:buChar char="○"/>
            </a:pPr>
            <a:r>
              <a:rPr lang="en"/>
              <a:t>Caretaker's personal information is fetched from the API call to the “caretakers” table.</a:t>
            </a:r>
            <a:endParaRPr/>
          </a:p>
          <a:p>
            <a:pPr indent="0" lvl="0" marL="9144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b="1" lang="en"/>
              <a:t>Guards</a:t>
            </a:r>
            <a:endParaRPr b="1"/>
          </a:p>
          <a:p>
            <a:pPr indent="-317500" lvl="1" marL="914400" rtl="0" algn="l">
              <a:lnSpc>
                <a:spcPct val="115000"/>
              </a:lnSpc>
              <a:spcBef>
                <a:spcPts val="0"/>
              </a:spcBef>
              <a:spcAft>
                <a:spcPts val="0"/>
              </a:spcAft>
              <a:buSzPts val="1400"/>
              <a:buChar char="○"/>
            </a:pPr>
            <a:r>
              <a:rPr lang="en"/>
              <a:t>Guard details can be added / edited / deleted by making respective POST request to the “guards” collection.</a:t>
            </a:r>
            <a:endParaRPr/>
          </a:p>
          <a:p>
            <a:pPr indent="-317500" lvl="1" marL="914400" rtl="0" algn="l">
              <a:lnSpc>
                <a:spcPct val="115000"/>
              </a:lnSpc>
              <a:spcBef>
                <a:spcPts val="0"/>
              </a:spcBef>
              <a:spcAft>
                <a:spcPts val="0"/>
              </a:spcAft>
              <a:buSzPts val="1400"/>
              <a:buChar char="○"/>
            </a:pPr>
            <a:r>
              <a:rPr lang="en"/>
              <a:t>The documents from the “guards” collection are fetched and displayed in the table.</a:t>
            </a:r>
            <a:endParaRPr/>
          </a:p>
          <a:p>
            <a:pPr indent="0" lvl="0" marL="9144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b="1" lang="en"/>
              <a:t>Cleaning Staff</a:t>
            </a:r>
            <a:endParaRPr b="1"/>
          </a:p>
          <a:p>
            <a:pPr indent="-317500" lvl="1" marL="914400" rtl="0" algn="l">
              <a:lnSpc>
                <a:spcPct val="115000"/>
              </a:lnSpc>
              <a:spcBef>
                <a:spcPts val="0"/>
              </a:spcBef>
              <a:spcAft>
                <a:spcPts val="0"/>
              </a:spcAft>
              <a:buSzPts val="1400"/>
              <a:buChar char="○"/>
            </a:pPr>
            <a:r>
              <a:rPr lang="en"/>
              <a:t>Cleaning Staff </a:t>
            </a:r>
            <a:r>
              <a:rPr lang="en"/>
              <a:t>details can be added / edited / deleted by making respective POST request to the “guards” collection.</a:t>
            </a:r>
            <a:endParaRPr/>
          </a:p>
          <a:p>
            <a:pPr indent="-317500" lvl="1" marL="914400" rtl="0" algn="l">
              <a:lnSpc>
                <a:spcPct val="115000"/>
              </a:lnSpc>
              <a:spcBef>
                <a:spcPts val="0"/>
              </a:spcBef>
              <a:spcAft>
                <a:spcPts val="0"/>
              </a:spcAft>
              <a:buSzPts val="1400"/>
              <a:buChar char="○"/>
            </a:pPr>
            <a:r>
              <a:rPr lang="en"/>
              <a:t>The documents from the “employees” collection are fetched and displayed on the dashboard.</a:t>
            </a:r>
            <a:endParaRPr/>
          </a:p>
          <a:p>
            <a:pPr indent="0" lvl="0" marL="0" rtl="0" algn="l">
              <a:lnSpc>
                <a:spcPct val="115000"/>
              </a:lnSpc>
              <a:spcBef>
                <a:spcPts val="0"/>
              </a:spcBef>
              <a:spcAft>
                <a:spcPts val="0"/>
              </a:spcAft>
              <a:buNone/>
            </a:pPr>
            <a:r>
              <a:t/>
            </a:r>
            <a:endParaRPr b="1"/>
          </a:p>
        </p:txBody>
      </p:sp>
      <p:cxnSp>
        <p:nvCxnSpPr>
          <p:cNvPr id="469" name="Google Shape;469;p92"/>
          <p:cNvCxnSpPr/>
          <p:nvPr/>
        </p:nvCxnSpPr>
        <p:spPr>
          <a:xfrm>
            <a:off x="1026200" y="414022"/>
            <a:ext cx="4227000" cy="126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93"/>
          <p:cNvPicPr preferRelativeResize="0"/>
          <p:nvPr/>
        </p:nvPicPr>
        <p:blipFill>
          <a:blip r:embed="rId3">
            <a:alphaModFix/>
          </a:blip>
          <a:stretch>
            <a:fillRect/>
          </a:stretch>
        </p:blipFill>
        <p:spPr>
          <a:xfrm>
            <a:off x="304800" y="152400"/>
            <a:ext cx="8606333" cy="4838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94"/>
          <p:cNvPicPr preferRelativeResize="0"/>
          <p:nvPr/>
        </p:nvPicPr>
        <p:blipFill>
          <a:blip r:embed="rId3">
            <a:alphaModFix/>
          </a:blip>
          <a:stretch>
            <a:fillRect/>
          </a:stretch>
        </p:blipFill>
        <p:spPr>
          <a:xfrm>
            <a:off x="304800" y="152400"/>
            <a:ext cx="8606333"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1"/>
          <p:cNvSpPr txBox="1"/>
          <p:nvPr>
            <p:ph idx="1" type="body"/>
          </p:nvPr>
        </p:nvSpPr>
        <p:spPr>
          <a:xfrm>
            <a:off x="872850" y="1534425"/>
            <a:ext cx="7398300" cy="325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Requirements specifying criteria that can be used to judge the operation of a system are called non-functional requirements. For our system, they are as follows:</a:t>
            </a:r>
            <a:endParaRPr b="1"/>
          </a:p>
          <a:p>
            <a:pPr indent="0" lvl="0" marL="0" rtl="0" algn="l">
              <a:lnSpc>
                <a:spcPct val="115000"/>
              </a:lnSpc>
              <a:spcBef>
                <a:spcPts val="0"/>
              </a:spcBef>
              <a:spcAft>
                <a:spcPts val="0"/>
              </a:spcAft>
              <a:buNone/>
            </a:pPr>
            <a:r>
              <a:rPr b="1" lang="en"/>
              <a:t>	</a:t>
            </a:r>
            <a:endParaRPr b="1"/>
          </a:p>
          <a:p>
            <a:pPr indent="-317500" lvl="0" marL="457200" rtl="0" algn="l">
              <a:lnSpc>
                <a:spcPct val="115000"/>
              </a:lnSpc>
              <a:spcBef>
                <a:spcPts val="0"/>
              </a:spcBef>
              <a:spcAft>
                <a:spcPts val="0"/>
              </a:spcAft>
              <a:buSzPts val="1400"/>
              <a:buFont typeface="Montserrat"/>
              <a:buChar char="➢"/>
            </a:pPr>
            <a:r>
              <a:rPr lang="en"/>
              <a:t>Secure access of any confidential data</a:t>
            </a:r>
            <a:endParaRPr/>
          </a:p>
          <a:p>
            <a:pPr indent="-317500" lvl="0" marL="457200" rtl="0" algn="l">
              <a:lnSpc>
                <a:spcPct val="115000"/>
              </a:lnSpc>
              <a:spcBef>
                <a:spcPts val="0"/>
              </a:spcBef>
              <a:spcAft>
                <a:spcPts val="0"/>
              </a:spcAft>
              <a:buSzPts val="1400"/>
              <a:buFont typeface="Montserrat"/>
              <a:buChar char="➢"/>
            </a:pPr>
            <a:r>
              <a:rPr lang="en"/>
              <a:t>Round-the-clock-service availability</a:t>
            </a:r>
            <a:endParaRPr/>
          </a:p>
          <a:p>
            <a:pPr indent="-317500" lvl="0" marL="457200" rtl="0" algn="l">
              <a:lnSpc>
                <a:spcPct val="115000"/>
              </a:lnSpc>
              <a:spcBef>
                <a:spcPts val="0"/>
              </a:spcBef>
              <a:spcAft>
                <a:spcPts val="0"/>
              </a:spcAft>
              <a:buSzPts val="1400"/>
              <a:buFont typeface="Montserrat"/>
              <a:buChar char="➢"/>
            </a:pPr>
            <a:r>
              <a:rPr lang="en"/>
              <a:t>Better component design to get efficiency at peak time</a:t>
            </a:r>
            <a:endParaRPr/>
          </a:p>
          <a:p>
            <a:pPr indent="-317500" lvl="0" marL="457200" rtl="0" algn="l">
              <a:lnSpc>
                <a:spcPct val="115000"/>
              </a:lnSpc>
              <a:spcBef>
                <a:spcPts val="0"/>
              </a:spcBef>
              <a:spcAft>
                <a:spcPts val="0"/>
              </a:spcAft>
              <a:buSzPts val="1400"/>
              <a:buFont typeface="Montserrat"/>
              <a:buChar char="➢"/>
            </a:pPr>
            <a:r>
              <a:rPr lang="en"/>
              <a:t>Flexible service based architecture ( MVC pattern ) will be highly desirable for future extension.</a:t>
            </a:r>
            <a:endParaRPr/>
          </a:p>
          <a:p>
            <a:pPr indent="-317500" lvl="0" marL="457200" rtl="0" algn="l">
              <a:lnSpc>
                <a:spcPct val="115000"/>
              </a:lnSpc>
              <a:spcBef>
                <a:spcPts val="0"/>
              </a:spcBef>
              <a:spcAft>
                <a:spcPts val="0"/>
              </a:spcAft>
              <a:buSzPts val="1400"/>
              <a:buFont typeface="Montserrat"/>
              <a:buChar char="➢"/>
            </a:pPr>
            <a:r>
              <a:rPr lang="en"/>
              <a:t>CRUD implementation and limited accessibility for users according to their respective roles.</a:t>
            </a:r>
            <a:endParaRPr/>
          </a:p>
        </p:txBody>
      </p:sp>
      <p:sp>
        <p:nvSpPr>
          <p:cNvPr id="193" name="Google Shape;193;p41"/>
          <p:cNvSpPr txBox="1"/>
          <p:nvPr>
            <p:ph type="title"/>
          </p:nvPr>
        </p:nvSpPr>
        <p:spPr>
          <a:xfrm>
            <a:off x="938500" y="445025"/>
            <a:ext cx="6871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2"/>
                </a:solidFill>
              </a:rPr>
              <a:t>NON-</a:t>
            </a:r>
            <a:r>
              <a:rPr lang="en" sz="2800">
                <a:solidFill>
                  <a:schemeClr val="lt2"/>
                </a:solidFill>
              </a:rPr>
              <a:t>FUNCTIONAL REQUIREMENTS </a:t>
            </a:r>
            <a:endParaRPr sz="2800"/>
          </a:p>
        </p:txBody>
      </p:sp>
      <p:cxnSp>
        <p:nvCxnSpPr>
          <p:cNvPr id="194" name="Google Shape;194;p41"/>
          <p:cNvCxnSpPr/>
          <p:nvPr/>
        </p:nvCxnSpPr>
        <p:spPr>
          <a:xfrm>
            <a:off x="1026200" y="414022"/>
            <a:ext cx="6659100" cy="30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95"/>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96"/>
          <p:cNvSpPr txBox="1"/>
          <p:nvPr>
            <p:ph type="title"/>
          </p:nvPr>
        </p:nvSpPr>
        <p:spPr>
          <a:xfrm>
            <a:off x="1689300" y="2013450"/>
            <a:ext cx="5765400" cy="111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Validation</a:t>
            </a:r>
            <a:endParaRPr sz="50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97"/>
          <p:cNvSpPr txBox="1"/>
          <p:nvPr>
            <p:ph idx="1" type="body"/>
          </p:nvPr>
        </p:nvSpPr>
        <p:spPr>
          <a:xfrm>
            <a:off x="938500" y="1234025"/>
            <a:ext cx="7033800" cy="3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 “Hash” is a one-way function that generates a representation of the password.So when a user signs up for an account and they choose a password, the password is stored as the generated hash, rather than the actual characters that the user typed in.</a:t>
            </a:r>
            <a:endParaRPr/>
          </a:p>
          <a:p>
            <a:pPr indent="0" lvl="0" marL="0" rtl="0" algn="l">
              <a:spcBef>
                <a:spcPts val="1000"/>
              </a:spcBef>
              <a:spcAft>
                <a:spcPts val="0"/>
              </a:spcAft>
              <a:buNone/>
            </a:pPr>
            <a:r>
              <a:rPr lang="en"/>
              <a:t>Unfortunately, hashing a password is not nearly enough </a:t>
            </a:r>
            <a:endParaRPr/>
          </a:p>
          <a:p>
            <a:pPr indent="0" lvl="0" marL="0" rtl="0" algn="l">
              <a:spcBef>
                <a:spcPts val="1000"/>
              </a:spcBef>
              <a:spcAft>
                <a:spcPts val="0"/>
              </a:spcAft>
              <a:buNone/>
            </a:pPr>
            <a:r>
              <a:rPr lang="en"/>
              <a:t>In order to make it more difficult to expose a hash, you also need to salt it. Salting is where you add an extra bit of data to the password before you hash it.</a:t>
            </a:r>
            <a:endParaRPr/>
          </a:p>
          <a:p>
            <a:pPr indent="0" lvl="0" marL="0" rtl="0" algn="l">
              <a:spcBef>
                <a:spcPts val="1000"/>
              </a:spcBef>
              <a:spcAft>
                <a:spcPts val="1000"/>
              </a:spcAft>
              <a:buNone/>
            </a:pPr>
            <a:r>
              <a:rPr lang="en"/>
              <a:t>Salting is important because it adds a whole new level of required computational power in order to expose the hash. By adding a salt, you effectively render any lookup table useless. Hashing a password is not 100% secure as hashing alone is not that difficult to break. When you add a salt to the hash, you make it much more difficult to crack.</a:t>
            </a:r>
            <a:endParaRPr/>
          </a:p>
        </p:txBody>
      </p:sp>
      <p:sp>
        <p:nvSpPr>
          <p:cNvPr id="495" name="Google Shape;495;p97"/>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HASHING and SALTING</a:t>
            </a:r>
            <a:endParaRPr sz="2800"/>
          </a:p>
        </p:txBody>
      </p:sp>
      <p:cxnSp>
        <p:nvCxnSpPr>
          <p:cNvPr id="496" name="Google Shape;496;p97"/>
          <p:cNvCxnSpPr/>
          <p:nvPr/>
        </p:nvCxnSpPr>
        <p:spPr>
          <a:xfrm>
            <a:off x="1026200" y="414022"/>
            <a:ext cx="4271400" cy="30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98"/>
          <p:cNvPicPr preferRelativeResize="0"/>
          <p:nvPr/>
        </p:nvPicPr>
        <p:blipFill>
          <a:blip r:embed="rId3">
            <a:alphaModFix/>
          </a:blip>
          <a:stretch>
            <a:fillRect/>
          </a:stretch>
        </p:blipFill>
        <p:spPr>
          <a:xfrm>
            <a:off x="152400" y="457200"/>
            <a:ext cx="8422073" cy="1772675"/>
          </a:xfrm>
          <a:prstGeom prst="rect">
            <a:avLst/>
          </a:prstGeom>
          <a:noFill/>
          <a:ln>
            <a:noFill/>
          </a:ln>
        </p:spPr>
      </p:pic>
      <p:pic>
        <p:nvPicPr>
          <p:cNvPr id="502" name="Google Shape;502;p98"/>
          <p:cNvPicPr preferRelativeResize="0"/>
          <p:nvPr/>
        </p:nvPicPr>
        <p:blipFill rotWithShape="1">
          <a:blip r:embed="rId4">
            <a:alphaModFix/>
          </a:blip>
          <a:srcRect b="0" l="0" r="23494" t="0"/>
          <a:stretch/>
        </p:blipFill>
        <p:spPr>
          <a:xfrm>
            <a:off x="152400" y="2566400"/>
            <a:ext cx="8477174" cy="22221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99"/>
          <p:cNvPicPr preferRelativeResize="0"/>
          <p:nvPr/>
        </p:nvPicPr>
        <p:blipFill>
          <a:blip r:embed="rId3">
            <a:alphaModFix/>
          </a:blip>
          <a:stretch>
            <a:fillRect/>
          </a:stretch>
        </p:blipFill>
        <p:spPr>
          <a:xfrm>
            <a:off x="152400" y="1143000"/>
            <a:ext cx="8839202" cy="3676151"/>
          </a:xfrm>
          <a:prstGeom prst="rect">
            <a:avLst/>
          </a:prstGeom>
          <a:noFill/>
          <a:ln>
            <a:noFill/>
          </a:ln>
        </p:spPr>
      </p:pic>
      <p:sp>
        <p:nvSpPr>
          <p:cNvPr id="508" name="Google Shape;508;p99"/>
          <p:cNvSpPr txBox="1"/>
          <p:nvPr>
            <p:ph type="title"/>
          </p:nvPr>
        </p:nvSpPr>
        <p:spPr>
          <a:xfrm>
            <a:off x="405100" y="292625"/>
            <a:ext cx="73830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Code </a:t>
            </a:r>
            <a:r>
              <a:rPr lang="en" sz="2800"/>
              <a:t>Snippet</a:t>
            </a:r>
            <a:r>
              <a:rPr lang="en" sz="2800"/>
              <a:t> of hashing and salting</a:t>
            </a:r>
            <a:endParaRPr sz="2800"/>
          </a:p>
        </p:txBody>
      </p:sp>
      <p:cxnSp>
        <p:nvCxnSpPr>
          <p:cNvPr id="509" name="Google Shape;509;p99"/>
          <p:cNvCxnSpPr/>
          <p:nvPr/>
        </p:nvCxnSpPr>
        <p:spPr>
          <a:xfrm>
            <a:off x="492800" y="261622"/>
            <a:ext cx="6824400" cy="378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100"/>
          <p:cNvSpPr txBox="1"/>
          <p:nvPr>
            <p:ph idx="4294967295" type="title"/>
          </p:nvPr>
        </p:nvSpPr>
        <p:spPr>
          <a:xfrm>
            <a:off x="786100" y="368825"/>
            <a:ext cx="51705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ROLES AUTHORIZATION</a:t>
            </a:r>
            <a:endParaRPr>
              <a:solidFill>
                <a:schemeClr val="lt2"/>
              </a:solidFill>
            </a:endParaRPr>
          </a:p>
        </p:txBody>
      </p:sp>
      <p:cxnSp>
        <p:nvCxnSpPr>
          <p:cNvPr id="515" name="Google Shape;515;p100"/>
          <p:cNvCxnSpPr/>
          <p:nvPr/>
        </p:nvCxnSpPr>
        <p:spPr>
          <a:xfrm>
            <a:off x="873800" y="337822"/>
            <a:ext cx="4509300" cy="47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516" name="Google Shape;516;p100"/>
          <p:cNvPicPr preferRelativeResize="0"/>
          <p:nvPr/>
        </p:nvPicPr>
        <p:blipFill rotWithShape="1">
          <a:blip r:embed="rId3">
            <a:alphaModFix/>
          </a:blip>
          <a:srcRect b="0" l="0" r="38983" t="0"/>
          <a:stretch/>
        </p:blipFill>
        <p:spPr>
          <a:xfrm>
            <a:off x="457200" y="1386425"/>
            <a:ext cx="3681701" cy="3452275"/>
          </a:xfrm>
          <a:prstGeom prst="rect">
            <a:avLst/>
          </a:prstGeom>
          <a:noFill/>
          <a:ln>
            <a:noFill/>
          </a:ln>
        </p:spPr>
      </p:pic>
      <p:pic>
        <p:nvPicPr>
          <p:cNvPr id="517" name="Google Shape;517;p100"/>
          <p:cNvPicPr preferRelativeResize="0"/>
          <p:nvPr/>
        </p:nvPicPr>
        <p:blipFill rotWithShape="1">
          <a:blip r:embed="rId4">
            <a:alphaModFix/>
          </a:blip>
          <a:srcRect b="0" l="0" r="43731" t="0"/>
          <a:stretch/>
        </p:blipFill>
        <p:spPr>
          <a:xfrm>
            <a:off x="4596100" y="1462625"/>
            <a:ext cx="3325524" cy="33629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10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MVC Pattern</a:t>
            </a:r>
            <a:endParaRPr/>
          </a:p>
        </p:txBody>
      </p:sp>
      <p:cxnSp>
        <p:nvCxnSpPr>
          <p:cNvPr id="523" name="Google Shape;523;p101"/>
          <p:cNvCxnSpPr>
            <a:endCxn id="522" idx="0"/>
          </p:cNvCxnSpPr>
          <p:nvPr/>
        </p:nvCxnSpPr>
        <p:spPr>
          <a:xfrm>
            <a:off x="1026250" y="414125"/>
            <a:ext cx="2226900" cy="30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24" name="Google Shape;524;p101"/>
          <p:cNvSpPr/>
          <p:nvPr/>
        </p:nvSpPr>
        <p:spPr>
          <a:xfrm>
            <a:off x="1077905" y="2739425"/>
            <a:ext cx="1819200" cy="1819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1"/>
          <p:cNvSpPr txBox="1"/>
          <p:nvPr>
            <p:ph idx="4294967295" type="title"/>
          </p:nvPr>
        </p:nvSpPr>
        <p:spPr>
          <a:xfrm>
            <a:off x="695245" y="2861708"/>
            <a:ext cx="25845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rPr>
              <a:t>Model</a:t>
            </a:r>
            <a:endParaRPr>
              <a:solidFill>
                <a:schemeClr val="accent6"/>
              </a:solidFill>
            </a:endParaRPr>
          </a:p>
        </p:txBody>
      </p:sp>
      <p:sp>
        <p:nvSpPr>
          <p:cNvPr id="526" name="Google Shape;526;p101"/>
          <p:cNvSpPr txBox="1"/>
          <p:nvPr>
            <p:ph idx="4294967295" type="subTitle"/>
          </p:nvPr>
        </p:nvSpPr>
        <p:spPr>
          <a:xfrm>
            <a:off x="1189500" y="3420125"/>
            <a:ext cx="1596000" cy="635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400"/>
              </a:spcAft>
              <a:buNone/>
            </a:pPr>
            <a:r>
              <a:rPr lang="en" sz="1000">
                <a:solidFill>
                  <a:schemeClr val="dk1"/>
                </a:solidFill>
              </a:rPr>
              <a:t>R</a:t>
            </a:r>
            <a:r>
              <a:rPr lang="en" sz="1000">
                <a:solidFill>
                  <a:schemeClr val="dk1"/>
                </a:solidFill>
              </a:rPr>
              <a:t>epresents an object carrying data. It can also have logic to update controller if its data changes</a:t>
            </a:r>
            <a:endParaRPr sz="1000">
              <a:solidFill>
                <a:schemeClr val="dk1"/>
              </a:solidFill>
            </a:endParaRPr>
          </a:p>
        </p:txBody>
      </p:sp>
      <p:sp>
        <p:nvSpPr>
          <p:cNvPr id="527" name="Google Shape;527;p101"/>
          <p:cNvSpPr/>
          <p:nvPr/>
        </p:nvSpPr>
        <p:spPr>
          <a:xfrm>
            <a:off x="3279750" y="1606525"/>
            <a:ext cx="2584500" cy="2584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01"/>
          <p:cNvSpPr txBox="1"/>
          <p:nvPr>
            <p:ph idx="4294967295" type="title"/>
          </p:nvPr>
        </p:nvSpPr>
        <p:spPr>
          <a:xfrm>
            <a:off x="3279750" y="2082401"/>
            <a:ext cx="25845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accent6"/>
                </a:solidFill>
              </a:rPr>
              <a:t>Controller</a:t>
            </a:r>
            <a:endParaRPr sz="3400">
              <a:solidFill>
                <a:schemeClr val="accent6"/>
              </a:solidFill>
            </a:endParaRPr>
          </a:p>
        </p:txBody>
      </p:sp>
      <p:sp>
        <p:nvSpPr>
          <p:cNvPr id="529" name="Google Shape;529;p101"/>
          <p:cNvSpPr txBox="1"/>
          <p:nvPr>
            <p:ph idx="4294967295" type="subTitle"/>
          </p:nvPr>
        </p:nvSpPr>
        <p:spPr>
          <a:xfrm>
            <a:off x="3523200" y="2739425"/>
            <a:ext cx="2097600" cy="635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rPr>
              <a:t>A</a:t>
            </a:r>
            <a:r>
              <a:rPr lang="en" sz="1000">
                <a:solidFill>
                  <a:schemeClr val="dk1"/>
                </a:solidFill>
              </a:rPr>
              <a:t>cts on both model and view. It controls the data flow into model object and updates the view whenever data changes. It keeps view and model separate.</a:t>
            </a:r>
            <a:endParaRPr sz="1000">
              <a:solidFill>
                <a:schemeClr val="dk1"/>
              </a:solidFill>
            </a:endParaRPr>
          </a:p>
          <a:p>
            <a:pPr indent="0" lvl="0" marL="0" rtl="0" algn="ctr">
              <a:spcBef>
                <a:spcPts val="400"/>
              </a:spcBef>
              <a:spcAft>
                <a:spcPts val="1600"/>
              </a:spcAft>
              <a:buNone/>
            </a:pPr>
            <a:r>
              <a:t/>
            </a:r>
            <a:endParaRPr sz="1000">
              <a:solidFill>
                <a:schemeClr val="dk1"/>
              </a:solidFill>
            </a:endParaRPr>
          </a:p>
        </p:txBody>
      </p:sp>
      <p:sp>
        <p:nvSpPr>
          <p:cNvPr id="530" name="Google Shape;530;p101"/>
          <p:cNvSpPr/>
          <p:nvPr/>
        </p:nvSpPr>
        <p:spPr>
          <a:xfrm>
            <a:off x="6246905" y="1319200"/>
            <a:ext cx="1819200" cy="1819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1"/>
          <p:cNvSpPr txBox="1"/>
          <p:nvPr>
            <p:ph idx="4294967295" type="title"/>
          </p:nvPr>
        </p:nvSpPr>
        <p:spPr>
          <a:xfrm>
            <a:off x="5864240" y="1593759"/>
            <a:ext cx="25845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solidFill>
                  <a:schemeClr val="accent6"/>
                </a:solidFill>
              </a:rPr>
              <a:t>View</a:t>
            </a:r>
            <a:endParaRPr sz="2700">
              <a:solidFill>
                <a:schemeClr val="accent6"/>
              </a:solidFill>
            </a:endParaRPr>
          </a:p>
        </p:txBody>
      </p:sp>
      <p:sp>
        <p:nvSpPr>
          <p:cNvPr id="532" name="Google Shape;532;p101"/>
          <p:cNvSpPr txBox="1"/>
          <p:nvPr>
            <p:ph idx="4294967295" type="subTitle"/>
          </p:nvPr>
        </p:nvSpPr>
        <p:spPr>
          <a:xfrm>
            <a:off x="6397345" y="2146858"/>
            <a:ext cx="1518300" cy="635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400"/>
              </a:spcAft>
              <a:buNone/>
            </a:pPr>
            <a:r>
              <a:rPr lang="en" sz="1000">
                <a:solidFill>
                  <a:schemeClr val="dk1"/>
                </a:solidFill>
              </a:rPr>
              <a:t>R</a:t>
            </a:r>
            <a:r>
              <a:rPr lang="en" sz="1000">
                <a:solidFill>
                  <a:schemeClr val="dk1"/>
                </a:solidFill>
              </a:rPr>
              <a:t>epresents the visualization of the data that model contains.</a:t>
            </a:r>
            <a:endParaRPr sz="1000">
              <a:solidFill>
                <a:schemeClr val="dk1"/>
              </a:solidFill>
            </a:endParaRPr>
          </a:p>
        </p:txBody>
      </p:sp>
      <p:cxnSp>
        <p:nvCxnSpPr>
          <p:cNvPr id="533" name="Google Shape;533;p101"/>
          <p:cNvCxnSpPr>
            <a:stCxn id="530" idx="0"/>
          </p:cNvCxnSpPr>
          <p:nvPr/>
        </p:nvCxnSpPr>
        <p:spPr>
          <a:xfrm rot="10800000">
            <a:off x="7156505" y="-320000"/>
            <a:ext cx="0" cy="1639200"/>
          </a:xfrm>
          <a:prstGeom prst="straightConnector1">
            <a:avLst/>
          </a:prstGeom>
          <a:noFill/>
          <a:ln cap="flat" cmpd="sng" w="19050">
            <a:solidFill>
              <a:schemeClr val="accent3"/>
            </a:solidFill>
            <a:prstDash val="solid"/>
            <a:round/>
            <a:headEnd len="med" w="med" type="none"/>
            <a:tailEnd len="med" w="med" type="none"/>
          </a:ln>
        </p:spPr>
      </p:cxnSp>
      <p:cxnSp>
        <p:nvCxnSpPr>
          <p:cNvPr id="534" name="Google Shape;534;p101"/>
          <p:cNvCxnSpPr>
            <a:stCxn id="527" idx="4"/>
          </p:cNvCxnSpPr>
          <p:nvPr/>
        </p:nvCxnSpPr>
        <p:spPr>
          <a:xfrm>
            <a:off x="4572000" y="4191025"/>
            <a:ext cx="0" cy="1362000"/>
          </a:xfrm>
          <a:prstGeom prst="straightConnector1">
            <a:avLst/>
          </a:prstGeom>
          <a:noFill/>
          <a:ln cap="flat" cmpd="sng" w="19050">
            <a:solidFill>
              <a:schemeClr val="accent1"/>
            </a:solidFill>
            <a:prstDash val="solid"/>
            <a:round/>
            <a:headEnd len="med" w="med" type="none"/>
            <a:tailEnd len="med" w="med" type="none"/>
          </a:ln>
        </p:spPr>
      </p:cxnSp>
      <p:cxnSp>
        <p:nvCxnSpPr>
          <p:cNvPr id="535" name="Google Shape;535;p101"/>
          <p:cNvCxnSpPr>
            <a:stCxn id="524" idx="4"/>
          </p:cNvCxnSpPr>
          <p:nvPr/>
        </p:nvCxnSpPr>
        <p:spPr>
          <a:xfrm>
            <a:off x="1987505" y="4558625"/>
            <a:ext cx="0" cy="712800"/>
          </a:xfrm>
          <a:prstGeom prst="straightConnector1">
            <a:avLst/>
          </a:prstGeom>
          <a:noFill/>
          <a:ln cap="flat" cmpd="sng" w="19050">
            <a:solidFill>
              <a:schemeClr val="accent2"/>
            </a:solidFill>
            <a:prstDash val="solid"/>
            <a:round/>
            <a:headEnd len="med" w="med" type="none"/>
            <a:tailEnd len="med" w="med" type="none"/>
          </a:ln>
        </p:spPr>
      </p:cxnSp>
      <p:sp>
        <p:nvSpPr>
          <p:cNvPr id="536" name="Google Shape;536;p101"/>
          <p:cNvSpPr txBox="1"/>
          <p:nvPr/>
        </p:nvSpPr>
        <p:spPr>
          <a:xfrm>
            <a:off x="938500" y="1098750"/>
            <a:ext cx="2431200" cy="1218900"/>
          </a:xfrm>
          <a:prstGeom prst="rect">
            <a:avLst/>
          </a:prstGeom>
          <a:noFill/>
          <a:ln>
            <a:noFill/>
          </a:ln>
        </p:spPr>
        <p:txBody>
          <a:bodyPr anchorCtr="0" anchor="t" bIns="91425" lIns="91425" spcFirstLastPara="1" rIns="91425" wrap="square" tIns="91425">
            <a:spAutoFit/>
          </a:bodyPr>
          <a:lstStyle/>
          <a:p>
            <a:pPr indent="0" lvl="0" marL="25400" marR="25400" rtl="0" algn="just">
              <a:lnSpc>
                <a:spcPct val="115000"/>
              </a:lnSpc>
              <a:spcBef>
                <a:spcPts val="600"/>
              </a:spcBef>
              <a:spcAft>
                <a:spcPts val="700"/>
              </a:spcAft>
              <a:buNone/>
            </a:pPr>
            <a:r>
              <a:rPr lang="en" sz="1200">
                <a:solidFill>
                  <a:schemeClr val="lt1"/>
                </a:solidFill>
                <a:latin typeface="Montserrat"/>
                <a:ea typeface="Montserrat"/>
                <a:cs typeface="Montserrat"/>
                <a:sym typeface="Montserrat"/>
              </a:rPr>
              <a:t>MVC Pattern stands for Model-View-Controller Pattern. This pattern is used to separate application's concerns.</a:t>
            </a:r>
            <a:endParaRPr sz="1200">
              <a:solidFill>
                <a:schemeClr val="lt1"/>
              </a:solidFill>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102"/>
          <p:cNvPicPr preferRelativeResize="0"/>
          <p:nvPr/>
        </p:nvPicPr>
        <p:blipFill>
          <a:blip r:embed="rId3">
            <a:alphaModFix/>
          </a:blip>
          <a:stretch>
            <a:fillRect/>
          </a:stretch>
        </p:blipFill>
        <p:spPr>
          <a:xfrm>
            <a:off x="97750" y="73300"/>
            <a:ext cx="8967525" cy="49969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103"/>
          <p:cNvPicPr preferRelativeResize="0"/>
          <p:nvPr/>
        </p:nvPicPr>
        <p:blipFill>
          <a:blip r:embed="rId3">
            <a:alphaModFix/>
          </a:blip>
          <a:stretch>
            <a:fillRect/>
          </a:stretch>
        </p:blipFill>
        <p:spPr>
          <a:xfrm>
            <a:off x="128075" y="981163"/>
            <a:ext cx="4267200" cy="2414339"/>
          </a:xfrm>
          <a:prstGeom prst="rect">
            <a:avLst/>
          </a:prstGeom>
          <a:noFill/>
          <a:ln>
            <a:noFill/>
          </a:ln>
        </p:spPr>
      </p:pic>
      <p:pic>
        <p:nvPicPr>
          <p:cNvPr id="547" name="Google Shape;547;p103"/>
          <p:cNvPicPr preferRelativeResize="0"/>
          <p:nvPr/>
        </p:nvPicPr>
        <p:blipFill>
          <a:blip r:embed="rId4">
            <a:alphaModFix/>
          </a:blip>
          <a:stretch>
            <a:fillRect/>
          </a:stretch>
        </p:blipFill>
        <p:spPr>
          <a:xfrm>
            <a:off x="4652400" y="988775"/>
            <a:ext cx="4267200" cy="2399124"/>
          </a:xfrm>
          <a:prstGeom prst="rect">
            <a:avLst/>
          </a:prstGeom>
          <a:noFill/>
          <a:ln>
            <a:noFill/>
          </a:ln>
        </p:spPr>
      </p:pic>
      <p:sp>
        <p:nvSpPr>
          <p:cNvPr id="548" name="Google Shape;548;p103"/>
          <p:cNvSpPr txBox="1"/>
          <p:nvPr/>
        </p:nvSpPr>
        <p:spPr>
          <a:xfrm>
            <a:off x="128050" y="4018250"/>
            <a:ext cx="426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Student, Guard and Cleaning Staff can Read the updates on dashboard.</a:t>
            </a:r>
            <a:endParaRPr>
              <a:solidFill>
                <a:schemeClr val="lt1"/>
              </a:solidFill>
              <a:latin typeface="Montserrat"/>
              <a:ea typeface="Montserrat"/>
              <a:cs typeface="Montserrat"/>
              <a:sym typeface="Montserrat"/>
            </a:endParaRPr>
          </a:p>
        </p:txBody>
      </p:sp>
      <p:sp>
        <p:nvSpPr>
          <p:cNvPr id="549" name="Google Shape;549;p103"/>
          <p:cNvSpPr txBox="1"/>
          <p:nvPr/>
        </p:nvSpPr>
        <p:spPr>
          <a:xfrm>
            <a:off x="4652400" y="4018250"/>
            <a:ext cx="426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Warden and Caretaker can Create, Read or Delete updates on dashboard.</a:t>
            </a:r>
            <a:endParaRPr>
              <a:solidFill>
                <a:schemeClr val="lt1"/>
              </a:solidFill>
              <a:latin typeface="Montserrat"/>
              <a:ea typeface="Montserrat"/>
              <a:cs typeface="Montserrat"/>
              <a:sym typeface="Montserrat"/>
            </a:endParaRPr>
          </a:p>
        </p:txBody>
      </p:sp>
      <p:sp>
        <p:nvSpPr>
          <p:cNvPr id="550" name="Google Shape;550;p103"/>
          <p:cNvSpPr txBox="1"/>
          <p:nvPr>
            <p:ph idx="4" type="title"/>
          </p:nvPr>
        </p:nvSpPr>
        <p:spPr>
          <a:xfrm>
            <a:off x="570500" y="-91625"/>
            <a:ext cx="5137800" cy="94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FFAB40"/>
                </a:solidFill>
              </a:rPr>
              <a:t>CRUD IMPLEMENTATION</a:t>
            </a:r>
            <a:endParaRPr sz="2800">
              <a:solidFill>
                <a:srgbClr val="FFAB40"/>
              </a:solidFill>
            </a:endParaRPr>
          </a:p>
        </p:txBody>
      </p:sp>
      <p:cxnSp>
        <p:nvCxnSpPr>
          <p:cNvPr id="551" name="Google Shape;551;p103"/>
          <p:cNvCxnSpPr/>
          <p:nvPr/>
        </p:nvCxnSpPr>
        <p:spPr>
          <a:xfrm>
            <a:off x="658200" y="266872"/>
            <a:ext cx="4596600" cy="22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104"/>
          <p:cNvSpPr txBox="1"/>
          <p:nvPr>
            <p:ph idx="4294967295"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AB40"/>
                </a:solidFill>
              </a:rPr>
              <a:t>SCHEMAS</a:t>
            </a:r>
            <a:endParaRPr>
              <a:solidFill>
                <a:srgbClr val="FFAB40"/>
              </a:solidFill>
            </a:endParaRPr>
          </a:p>
        </p:txBody>
      </p:sp>
      <p:sp>
        <p:nvSpPr>
          <p:cNvPr id="557" name="Google Shape;557;p104"/>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 schema is a JSON object that defines the the structure and contents of your data. </a:t>
            </a:r>
            <a:endParaRPr sz="1400"/>
          </a:p>
          <a:p>
            <a:pPr indent="0" lvl="0" marL="0" rtl="0" algn="l">
              <a:spcBef>
                <a:spcPts val="1600"/>
              </a:spcBef>
              <a:spcAft>
                <a:spcPts val="0"/>
              </a:spcAft>
              <a:buNone/>
            </a:pPr>
            <a:r>
              <a:rPr lang="en" sz="1400"/>
              <a:t>Schemas represent </a:t>
            </a:r>
            <a:r>
              <a:rPr i="1" lang="en" sz="1400"/>
              <a:t>types</a:t>
            </a:r>
            <a:r>
              <a:rPr lang="en" sz="1400"/>
              <a:t> of data rather than specific values. There are many built-in </a:t>
            </a:r>
            <a:r>
              <a:rPr lang="en" sz="1400">
                <a:uFill>
                  <a:noFill/>
                </a:uFill>
                <a:hlinkClick r:id="rId3"/>
              </a:rPr>
              <a:t>schema types</a:t>
            </a:r>
            <a:r>
              <a:rPr lang="en" sz="1400"/>
              <a:t>. These include primitives, like strings and numbers, as well as structural types, like objects and arrays, which you can combine to create schemas that represent custom </a:t>
            </a:r>
            <a:r>
              <a:rPr i="1" lang="en" sz="1400"/>
              <a:t>object types</a:t>
            </a:r>
            <a:r>
              <a:rPr lang="en" sz="1400"/>
              <a:t>.</a:t>
            </a:r>
            <a:endParaRPr sz="1400"/>
          </a:p>
          <a:p>
            <a:pPr indent="0" lvl="0" marL="0" rtl="0" algn="l">
              <a:spcBef>
                <a:spcPts val="1600"/>
              </a:spcBef>
              <a:spcAft>
                <a:spcPts val="0"/>
              </a:spcAft>
              <a:buNone/>
            </a:pPr>
            <a:r>
              <a:rPr lang="en" sz="1400"/>
              <a:t>In our project we have used 11 schemas. Namely: user, student, warden, caretaker, guard, employee, delivery. Sports and notify, request, dashbo</a:t>
            </a:r>
            <a:endParaRPr sz="1400"/>
          </a:p>
          <a:p>
            <a:pPr indent="0" lvl="0" marL="0" rtl="0" algn="l">
              <a:spcBef>
                <a:spcPts val="1600"/>
              </a:spcBef>
              <a:spcAft>
                <a:spcPts val="0"/>
              </a:spcAft>
              <a:buNone/>
            </a:pPr>
            <a:r>
              <a:rPr lang="en" sz="1400"/>
              <a:t>Some of them are shown below</a:t>
            </a:r>
            <a:endParaRPr sz="1400"/>
          </a:p>
          <a:p>
            <a:pPr indent="0" lvl="0" marL="0" rtl="0" algn="l">
              <a:spcBef>
                <a:spcPts val="1600"/>
              </a:spcBef>
              <a:spcAft>
                <a:spcPts val="1600"/>
              </a:spcAft>
              <a:buNone/>
            </a:pPr>
            <a:r>
              <a:t/>
            </a:r>
            <a:endParaRPr sz="1400"/>
          </a:p>
        </p:txBody>
      </p:sp>
      <p:cxnSp>
        <p:nvCxnSpPr>
          <p:cNvPr id="558" name="Google Shape;558;p104"/>
          <p:cNvCxnSpPr/>
          <p:nvPr/>
        </p:nvCxnSpPr>
        <p:spPr>
          <a:xfrm>
            <a:off x="1026200" y="414022"/>
            <a:ext cx="1661100" cy="5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2"/>
          <p:cNvSpPr txBox="1"/>
          <p:nvPr>
            <p:ph type="title"/>
          </p:nvPr>
        </p:nvSpPr>
        <p:spPr>
          <a:xfrm>
            <a:off x="1689300" y="2013450"/>
            <a:ext cx="5765400" cy="111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Logic Implementation</a:t>
            </a:r>
            <a:endParaRPr sz="5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105"/>
          <p:cNvPicPr preferRelativeResize="0"/>
          <p:nvPr/>
        </p:nvPicPr>
        <p:blipFill rotWithShape="1">
          <a:blip r:embed="rId3">
            <a:alphaModFix/>
          </a:blip>
          <a:srcRect b="2327" l="7399" r="23319" t="6755"/>
          <a:stretch/>
        </p:blipFill>
        <p:spPr>
          <a:xfrm>
            <a:off x="302825" y="479250"/>
            <a:ext cx="4262001" cy="4398949"/>
          </a:xfrm>
          <a:prstGeom prst="rect">
            <a:avLst/>
          </a:prstGeom>
          <a:noFill/>
          <a:ln>
            <a:noFill/>
          </a:ln>
        </p:spPr>
      </p:pic>
      <p:pic>
        <p:nvPicPr>
          <p:cNvPr id="564" name="Google Shape;564;p105"/>
          <p:cNvPicPr preferRelativeResize="0"/>
          <p:nvPr/>
        </p:nvPicPr>
        <p:blipFill rotWithShape="1">
          <a:blip r:embed="rId4">
            <a:alphaModFix/>
          </a:blip>
          <a:srcRect b="0" l="0" r="9714" t="0"/>
          <a:stretch/>
        </p:blipFill>
        <p:spPr>
          <a:xfrm>
            <a:off x="4717225" y="762000"/>
            <a:ext cx="4262000" cy="375981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10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CONTRIBUTION</a:t>
            </a:r>
            <a:endParaRPr sz="2800"/>
          </a:p>
        </p:txBody>
      </p:sp>
      <p:cxnSp>
        <p:nvCxnSpPr>
          <p:cNvPr id="570" name="Google Shape;570;p106"/>
          <p:cNvCxnSpPr/>
          <p:nvPr/>
        </p:nvCxnSpPr>
        <p:spPr>
          <a:xfrm flipH="1" rot="10800000">
            <a:off x="1026200" y="410722"/>
            <a:ext cx="2936400" cy="33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71" name="Google Shape;571;p106"/>
          <p:cNvSpPr txBox="1"/>
          <p:nvPr>
            <p:ph idx="4294967295" type="body"/>
          </p:nvPr>
        </p:nvSpPr>
        <p:spPr>
          <a:xfrm>
            <a:off x="938500" y="1230550"/>
            <a:ext cx="6524400" cy="3416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6FA8DC"/>
              </a:buClr>
              <a:buSzPts val="1700"/>
              <a:buChar char="●"/>
            </a:pPr>
            <a:r>
              <a:rPr b="1" lang="en" sz="1700">
                <a:solidFill>
                  <a:srgbClr val="6FA8DC"/>
                </a:solidFill>
              </a:rPr>
              <a:t>Omang Rawat (1901126)</a:t>
            </a:r>
            <a:endParaRPr b="1" sz="1700">
              <a:solidFill>
                <a:srgbClr val="6FA8DC"/>
              </a:solidFill>
            </a:endParaRPr>
          </a:p>
          <a:p>
            <a:pPr indent="-317500" lvl="1" marL="914400" rtl="0" algn="l">
              <a:spcBef>
                <a:spcPts val="0"/>
              </a:spcBef>
              <a:spcAft>
                <a:spcPts val="0"/>
              </a:spcAft>
              <a:buClr>
                <a:schemeClr val="lt1"/>
              </a:buClr>
              <a:buSzPts val="1400"/>
              <a:buChar char="○"/>
            </a:pPr>
            <a:r>
              <a:rPr lang="en">
                <a:solidFill>
                  <a:schemeClr val="lt1"/>
                </a:solidFill>
              </a:rPr>
              <a:t>Implemented Login and Dashboard components. </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Created </a:t>
            </a:r>
            <a:r>
              <a:rPr lang="en">
                <a:solidFill>
                  <a:schemeClr val="lt1"/>
                </a:solidFill>
              </a:rPr>
              <a:t>Student and Caretaker Interface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Handled function calls (REST API)</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Managed dataflow between different components.</a:t>
            </a:r>
            <a:endParaRPr>
              <a:solidFill>
                <a:schemeClr val="lt1"/>
              </a:solidFill>
            </a:endParaRPr>
          </a:p>
          <a:p>
            <a:pPr indent="0" lvl="0" marL="914400" rtl="0" algn="l">
              <a:spcBef>
                <a:spcPts val="1600"/>
              </a:spcBef>
              <a:spcAft>
                <a:spcPts val="0"/>
              </a:spcAft>
              <a:buNone/>
            </a:pPr>
            <a:r>
              <a:t/>
            </a:r>
            <a:endParaRPr>
              <a:solidFill>
                <a:schemeClr val="lt1"/>
              </a:solidFill>
            </a:endParaRPr>
          </a:p>
          <a:p>
            <a:pPr indent="-336550" lvl="0" marL="457200" rtl="0" algn="l">
              <a:spcBef>
                <a:spcPts val="1600"/>
              </a:spcBef>
              <a:spcAft>
                <a:spcPts val="0"/>
              </a:spcAft>
              <a:buClr>
                <a:srgbClr val="6FA8DC"/>
              </a:buClr>
              <a:buSzPts val="1700"/>
              <a:buChar char="●"/>
            </a:pPr>
            <a:r>
              <a:rPr b="1" lang="en" sz="1700">
                <a:solidFill>
                  <a:srgbClr val="6FA8DC"/>
                </a:solidFill>
              </a:rPr>
              <a:t>Rahul Soni (1901154)</a:t>
            </a:r>
            <a:endParaRPr b="1" sz="1700">
              <a:solidFill>
                <a:srgbClr val="6FA8DC"/>
              </a:solidFill>
            </a:endParaRPr>
          </a:p>
          <a:p>
            <a:pPr indent="-317500" lvl="1" marL="914400" rtl="0" algn="l">
              <a:spcBef>
                <a:spcPts val="0"/>
              </a:spcBef>
              <a:spcAft>
                <a:spcPts val="0"/>
              </a:spcAft>
              <a:buClr>
                <a:schemeClr val="lt1"/>
              </a:buClr>
              <a:buSzPts val="1400"/>
              <a:buChar char="○"/>
            </a:pPr>
            <a:r>
              <a:rPr lang="en">
                <a:solidFill>
                  <a:schemeClr val="lt1"/>
                </a:solidFill>
              </a:rPr>
              <a:t>Created Guard, Cleaning Service, Warden Interface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Adding CRUD implementation. (Frontend)</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User Authentication and Authorization (Frontend)</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Hashing</a:t>
            </a:r>
            <a:r>
              <a:rPr lang="en">
                <a:solidFill>
                  <a:schemeClr val="lt1"/>
                </a:solidFill>
              </a:rPr>
              <a:t> and Salting</a:t>
            </a:r>
            <a:endParaRPr>
              <a:solidFill>
                <a:schemeClr val="lt1"/>
              </a:solidFill>
            </a:endParaRPr>
          </a:p>
          <a:p>
            <a:pPr indent="0" lvl="0" marL="457200" rtl="0" algn="l">
              <a:spcBef>
                <a:spcPts val="1600"/>
              </a:spcBef>
              <a:spcAft>
                <a:spcPts val="1600"/>
              </a:spcAft>
              <a:buNone/>
            </a:pPr>
            <a:r>
              <a:t/>
            </a:r>
            <a:endParaRPr>
              <a:solidFill>
                <a:schemeClr val="lt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10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CONTRIBUTION</a:t>
            </a:r>
            <a:endParaRPr sz="2800"/>
          </a:p>
        </p:txBody>
      </p:sp>
      <p:cxnSp>
        <p:nvCxnSpPr>
          <p:cNvPr id="577" name="Google Shape;577;p107"/>
          <p:cNvCxnSpPr/>
          <p:nvPr/>
        </p:nvCxnSpPr>
        <p:spPr>
          <a:xfrm flipH="1" rot="10800000">
            <a:off x="1026200" y="410722"/>
            <a:ext cx="2936400" cy="33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78" name="Google Shape;578;p107"/>
          <p:cNvSpPr txBox="1"/>
          <p:nvPr>
            <p:ph idx="4294967295" type="body"/>
          </p:nvPr>
        </p:nvSpPr>
        <p:spPr>
          <a:xfrm>
            <a:off x="938500" y="1220350"/>
            <a:ext cx="7172100" cy="3426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6FA8DC"/>
              </a:buClr>
              <a:buSzPts val="1700"/>
              <a:buChar char="●"/>
            </a:pPr>
            <a:r>
              <a:rPr b="1" lang="en" sz="1700">
                <a:solidFill>
                  <a:srgbClr val="6FA8DC"/>
                </a:solidFill>
              </a:rPr>
              <a:t>Vaibhav Kesarwani (1901212)</a:t>
            </a:r>
            <a:endParaRPr b="1" sz="1700">
              <a:solidFill>
                <a:srgbClr val="6FA8DC"/>
              </a:solidFill>
            </a:endParaRPr>
          </a:p>
          <a:p>
            <a:pPr indent="-317500" lvl="1" marL="914400" rtl="0" algn="l">
              <a:spcBef>
                <a:spcPts val="0"/>
              </a:spcBef>
              <a:spcAft>
                <a:spcPts val="0"/>
              </a:spcAft>
              <a:buClr>
                <a:schemeClr val="lt1"/>
              </a:buClr>
              <a:buSzPts val="1400"/>
              <a:buChar char="○"/>
            </a:pPr>
            <a:r>
              <a:rPr lang="en">
                <a:solidFill>
                  <a:schemeClr val="lt1"/>
                </a:solidFill>
              </a:rPr>
              <a:t>Implemented Profile Interface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MongoDB Setup , P</a:t>
            </a:r>
            <a:r>
              <a:rPr lang="en">
                <a:solidFill>
                  <a:schemeClr val="lt1"/>
                </a:solidFill>
              </a:rPr>
              <a:t>opulating and managing data</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Unit Testing for backend (Using Mocha and chai)</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Integration Testing and System testing (Black box testing)</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Finalizing Testing Report</a:t>
            </a:r>
            <a:endParaRPr>
              <a:solidFill>
                <a:schemeClr val="lt1"/>
              </a:solidFill>
            </a:endParaRPr>
          </a:p>
          <a:p>
            <a:pPr indent="0" lvl="0" marL="914400" rtl="0" algn="l">
              <a:spcBef>
                <a:spcPts val="1600"/>
              </a:spcBef>
              <a:spcAft>
                <a:spcPts val="0"/>
              </a:spcAft>
              <a:buNone/>
            </a:pPr>
            <a:r>
              <a:t/>
            </a:r>
            <a:endParaRPr>
              <a:solidFill>
                <a:schemeClr val="lt1"/>
              </a:solidFill>
            </a:endParaRPr>
          </a:p>
          <a:p>
            <a:pPr indent="-336550" lvl="0" marL="457200" rtl="0" algn="l">
              <a:spcBef>
                <a:spcPts val="1600"/>
              </a:spcBef>
              <a:spcAft>
                <a:spcPts val="0"/>
              </a:spcAft>
              <a:buClr>
                <a:srgbClr val="6FA8DC"/>
              </a:buClr>
              <a:buSzPts val="1700"/>
              <a:buChar char="●"/>
            </a:pPr>
            <a:r>
              <a:rPr b="1" lang="en" sz="1700">
                <a:solidFill>
                  <a:srgbClr val="6FA8DC"/>
                </a:solidFill>
              </a:rPr>
              <a:t>Vishesh Sharma (1901217)</a:t>
            </a:r>
            <a:endParaRPr b="1" sz="1700">
              <a:solidFill>
                <a:srgbClr val="6FA8DC"/>
              </a:solidFill>
            </a:endParaRPr>
          </a:p>
          <a:p>
            <a:pPr indent="-317500" lvl="1" marL="914400" rtl="0" algn="l">
              <a:spcBef>
                <a:spcPts val="0"/>
              </a:spcBef>
              <a:spcAft>
                <a:spcPts val="0"/>
              </a:spcAft>
              <a:buClr>
                <a:schemeClr val="lt1"/>
              </a:buClr>
              <a:buSzPts val="1400"/>
              <a:buChar char="○"/>
            </a:pPr>
            <a:r>
              <a:rPr lang="en">
                <a:solidFill>
                  <a:schemeClr val="lt1"/>
                </a:solidFill>
              </a:rPr>
              <a:t>Created data models and schemas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User Authentication and </a:t>
            </a:r>
            <a:r>
              <a:rPr lang="en">
                <a:solidFill>
                  <a:schemeClr val="lt1"/>
                </a:solidFill>
              </a:rPr>
              <a:t>Authorization </a:t>
            </a:r>
            <a:r>
              <a:rPr lang="en">
                <a:solidFill>
                  <a:schemeClr val="lt1"/>
                </a:solidFill>
              </a:rPr>
              <a:t>(Backend)</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Created API Routes and Controllers.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Adding CRUD implementation. (Backend)</a:t>
            </a:r>
            <a:endParaRPr>
              <a:solidFill>
                <a:schemeClr val="lt1"/>
              </a:solidFill>
            </a:endParaRPr>
          </a:p>
          <a:p>
            <a:pPr indent="0" lvl="0" marL="914400" rtl="0" algn="l">
              <a:spcBef>
                <a:spcPts val="1600"/>
              </a:spcBef>
              <a:spcAft>
                <a:spcPts val="0"/>
              </a:spcAft>
              <a:buNone/>
            </a:pPr>
            <a:r>
              <a:t/>
            </a:r>
            <a:endParaRPr>
              <a:solidFill>
                <a:schemeClr val="lt1"/>
              </a:solidFill>
            </a:endParaRPr>
          </a:p>
          <a:p>
            <a:pPr indent="0" lvl="0" marL="914400" rtl="0" algn="l">
              <a:spcBef>
                <a:spcPts val="1600"/>
              </a:spcBef>
              <a:spcAft>
                <a:spcPts val="1600"/>
              </a:spcAft>
              <a:buNone/>
            </a:pPr>
            <a:r>
              <a:t/>
            </a:r>
            <a:endParaRPr>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108"/>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THANK YOU!</a:t>
            </a:r>
            <a:endParaRPr sz="4000"/>
          </a:p>
        </p:txBody>
      </p:sp>
      <p:cxnSp>
        <p:nvCxnSpPr>
          <p:cNvPr id="584" name="Google Shape;584;p108"/>
          <p:cNvCxnSpPr/>
          <p:nvPr/>
        </p:nvCxnSpPr>
        <p:spPr>
          <a:xfrm>
            <a:off x="2885700" y="3203297"/>
            <a:ext cx="3366900" cy="2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ROLE DISTRIBUTION</a:t>
            </a:r>
            <a:endParaRPr/>
          </a:p>
        </p:txBody>
      </p:sp>
      <p:sp>
        <p:nvSpPr>
          <p:cNvPr id="205" name="Google Shape;205;p43"/>
          <p:cNvSpPr txBox="1"/>
          <p:nvPr>
            <p:ph idx="1" type="body"/>
          </p:nvPr>
        </p:nvSpPr>
        <p:spPr>
          <a:xfrm>
            <a:off x="938500" y="1389975"/>
            <a:ext cx="5970300" cy="341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rPr>
              <a:t>We basically have 5 different types of users who can log in through our login page and thus get directed to their respective home pages as per the roles they have been assigned.</a:t>
            </a:r>
            <a:endParaRPr>
              <a:solidFill>
                <a:srgbClr val="FFFFFF"/>
              </a:solidFill>
            </a:endParaRPr>
          </a:p>
          <a:p>
            <a:pPr indent="0" lvl="0" marL="0" rtl="0" algn="l">
              <a:lnSpc>
                <a:spcPct val="115000"/>
              </a:lnSpc>
              <a:spcBef>
                <a:spcPts val="0"/>
              </a:spcBef>
              <a:spcAft>
                <a:spcPts val="0"/>
              </a:spcAft>
              <a:buNone/>
            </a:pPr>
            <a:r>
              <a:rPr lang="en">
                <a:solidFill>
                  <a:srgbClr val="FFFFFF"/>
                </a:solidFill>
              </a:rPr>
              <a:t>We have divided the roles as :</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
                <a:solidFill>
                  <a:srgbClr val="FFFFFF"/>
                </a:solidFill>
              </a:rPr>
              <a:t>Student </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
                <a:solidFill>
                  <a:srgbClr val="FFFFFF"/>
                </a:solidFill>
              </a:rPr>
              <a:t>Guard</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
                <a:solidFill>
                  <a:srgbClr val="FFFFFF"/>
                </a:solidFill>
              </a:rPr>
              <a:t>Cleaning Service</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
                <a:solidFill>
                  <a:srgbClr val="FFFFFF"/>
                </a:solidFill>
              </a:rPr>
              <a:t>Caretaker</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
                <a:solidFill>
                  <a:srgbClr val="FFFFFF"/>
                </a:solidFill>
              </a:rPr>
              <a:t>Warden </a:t>
            </a:r>
            <a:endParaRPr>
              <a:solidFill>
                <a:srgbClr val="FFFFFF"/>
              </a:solidFill>
            </a:endParaRPr>
          </a:p>
          <a:p>
            <a:pPr indent="0" lvl="0" marL="457200" rtl="0" algn="l">
              <a:lnSpc>
                <a:spcPct val="115000"/>
              </a:lnSpc>
              <a:spcBef>
                <a:spcPts val="0"/>
              </a:spcBef>
              <a:spcAft>
                <a:spcPts val="0"/>
              </a:spcAft>
              <a:buNone/>
            </a:pPr>
            <a:r>
              <a:t/>
            </a:r>
            <a:endParaRPr>
              <a:solidFill>
                <a:srgbClr val="FFFFFF"/>
              </a:solidFill>
            </a:endParaRPr>
          </a:p>
          <a:p>
            <a:pPr indent="0" lvl="0" marL="0" rtl="0" algn="l">
              <a:lnSpc>
                <a:spcPct val="115000"/>
              </a:lnSpc>
              <a:spcBef>
                <a:spcPts val="0"/>
              </a:spcBef>
              <a:spcAft>
                <a:spcPts val="0"/>
              </a:spcAft>
              <a:buNone/>
            </a:pPr>
            <a:r>
              <a:rPr lang="en">
                <a:solidFill>
                  <a:srgbClr val="FFFFFF"/>
                </a:solidFill>
              </a:rPr>
              <a:t>which can be viewed in the database as numbers from 1-5 respectively to keep the naming of the roles more dynamic and keep the database more independent.</a:t>
            </a:r>
            <a:endParaRPr>
              <a:solidFill>
                <a:srgbClr val="FFFFFF"/>
              </a:solidFill>
            </a:endParaRPr>
          </a:p>
        </p:txBody>
      </p:sp>
      <p:cxnSp>
        <p:nvCxnSpPr>
          <p:cNvPr id="206" name="Google Shape;206;p43"/>
          <p:cNvCxnSpPr/>
          <p:nvPr/>
        </p:nvCxnSpPr>
        <p:spPr>
          <a:xfrm>
            <a:off x="1026200" y="414022"/>
            <a:ext cx="4227000" cy="126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LOGIN PAGE</a:t>
            </a:r>
            <a:endParaRPr/>
          </a:p>
        </p:txBody>
      </p:sp>
      <p:sp>
        <p:nvSpPr>
          <p:cNvPr id="212" name="Google Shape;212;p44"/>
          <p:cNvSpPr txBox="1"/>
          <p:nvPr>
            <p:ph idx="1" type="body"/>
          </p:nvPr>
        </p:nvSpPr>
        <p:spPr>
          <a:xfrm>
            <a:off x="938500" y="1389975"/>
            <a:ext cx="5970300" cy="3415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To handle the information of every role we have a different collection set in the database (caretakers, employees, guards, students, wardens) so that data about every user would be more easily accessible and cleanly assembled.</a:t>
            </a:r>
            <a:endParaRPr/>
          </a:p>
          <a:p>
            <a:pPr indent="0" lvl="0" marL="4572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The page fetches UID and role from the documents according to the email and directs them to their respective home pages accordingly.</a:t>
            </a:r>
            <a:endParaRPr/>
          </a:p>
          <a:p>
            <a:pPr indent="0" lvl="0" marL="457200" rtl="0" algn="l">
              <a:lnSpc>
                <a:spcPct val="115000"/>
              </a:lnSpc>
              <a:spcBef>
                <a:spcPts val="0"/>
              </a:spcBef>
              <a:spcAft>
                <a:spcPts val="0"/>
              </a:spcAft>
              <a:buNone/>
            </a:pPr>
            <a:r>
              <a:t/>
            </a:r>
            <a:endParaRPr/>
          </a:p>
          <a:p>
            <a:pPr indent="-336550" lvl="0" marL="457200" rtl="0" algn="l">
              <a:lnSpc>
                <a:spcPct val="115000"/>
              </a:lnSpc>
              <a:spcBef>
                <a:spcPts val="0"/>
              </a:spcBef>
              <a:spcAft>
                <a:spcPts val="0"/>
              </a:spcAft>
              <a:buSzPts val="1700"/>
              <a:buChar char="●"/>
            </a:pPr>
            <a:r>
              <a:rPr lang="en"/>
              <a:t>The functionalities of each user have been developed according to their respective authority and the work they do.</a:t>
            </a:r>
            <a:endParaRPr/>
          </a:p>
          <a:p>
            <a:pPr indent="0" lvl="0" marL="0" rtl="0" algn="l">
              <a:lnSpc>
                <a:spcPct val="115000"/>
              </a:lnSpc>
              <a:spcBef>
                <a:spcPts val="0"/>
              </a:spcBef>
              <a:spcAft>
                <a:spcPts val="0"/>
              </a:spcAft>
              <a:buNone/>
            </a:pPr>
            <a:r>
              <a:t/>
            </a:r>
            <a:endParaRPr/>
          </a:p>
        </p:txBody>
      </p:sp>
      <p:cxnSp>
        <p:nvCxnSpPr>
          <p:cNvPr id="213" name="Google Shape;213;p44"/>
          <p:cNvCxnSpPr/>
          <p:nvPr/>
        </p:nvCxnSpPr>
        <p:spPr>
          <a:xfrm>
            <a:off x="1026200" y="414022"/>
            <a:ext cx="2054700" cy="225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